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756" r:id="rId2"/>
    <p:sldId id="888" r:id="rId3"/>
    <p:sldId id="889" r:id="rId4"/>
    <p:sldId id="890" r:id="rId5"/>
    <p:sldId id="891" r:id="rId6"/>
    <p:sldId id="892" r:id="rId7"/>
    <p:sldId id="893" r:id="rId8"/>
    <p:sldId id="904" r:id="rId9"/>
    <p:sldId id="894" r:id="rId10"/>
    <p:sldId id="895" r:id="rId11"/>
    <p:sldId id="896" r:id="rId12"/>
    <p:sldId id="901" r:id="rId13"/>
    <p:sldId id="759" r:id="rId14"/>
    <p:sldId id="886" r:id="rId15"/>
    <p:sldId id="902" r:id="rId16"/>
    <p:sldId id="861" r:id="rId17"/>
    <p:sldId id="762" r:id="rId18"/>
    <p:sldId id="925" r:id="rId19"/>
    <p:sldId id="903" r:id="rId20"/>
    <p:sldId id="814" r:id="rId21"/>
    <p:sldId id="815" r:id="rId22"/>
    <p:sldId id="816" r:id="rId23"/>
    <p:sldId id="900" r:id="rId24"/>
    <p:sldId id="818" r:id="rId25"/>
    <p:sldId id="771" r:id="rId26"/>
    <p:sldId id="772" r:id="rId27"/>
    <p:sldId id="878" r:id="rId28"/>
    <p:sldId id="788" r:id="rId29"/>
    <p:sldId id="837" r:id="rId30"/>
    <p:sldId id="789" r:id="rId31"/>
    <p:sldId id="927" r:id="rId32"/>
    <p:sldId id="928" r:id="rId33"/>
    <p:sldId id="791" r:id="rId34"/>
    <p:sldId id="906" r:id="rId35"/>
    <p:sldId id="907" r:id="rId36"/>
    <p:sldId id="908" r:id="rId37"/>
    <p:sldId id="909" r:id="rId38"/>
    <p:sldId id="910" r:id="rId39"/>
    <p:sldId id="926" r:id="rId40"/>
    <p:sldId id="911" r:id="rId41"/>
    <p:sldId id="912" r:id="rId42"/>
    <p:sldId id="913" r:id="rId43"/>
    <p:sldId id="914" r:id="rId44"/>
    <p:sldId id="915" r:id="rId45"/>
    <p:sldId id="916" r:id="rId46"/>
    <p:sldId id="917" r:id="rId47"/>
    <p:sldId id="918" r:id="rId48"/>
    <p:sldId id="919" r:id="rId49"/>
    <p:sldId id="920" r:id="rId50"/>
    <p:sldId id="921" r:id="rId51"/>
    <p:sldId id="922" r:id="rId52"/>
    <p:sldId id="923" r:id="rId53"/>
    <p:sldId id="801" r:id="rId54"/>
    <p:sldId id="802" r:id="rId55"/>
    <p:sldId id="804" r:id="rId56"/>
    <p:sldId id="842" r:id="rId57"/>
    <p:sldId id="899" r:id="rId5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248">
          <p15:clr>
            <a:srgbClr val="A4A3A4"/>
          </p15:clr>
        </p15:guide>
        <p15:guide id="4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76"/>
    <a:srgbClr val="F6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89891" autoAdjust="0"/>
  </p:normalViewPr>
  <p:slideViewPr>
    <p:cSldViewPr>
      <p:cViewPr varScale="1">
        <p:scale>
          <a:sx n="74" d="100"/>
          <a:sy n="74" d="100"/>
        </p:scale>
        <p:origin x="1308" y="54"/>
      </p:cViewPr>
      <p:guideLst>
        <p:guide orient="horz" pos="2160"/>
        <p:guide pos="2880"/>
        <p:guide orient="horz" pos="1248"/>
        <p:guide pos="576"/>
      </p:guideLst>
    </p:cSldViewPr>
  </p:slideViewPr>
  <p:outlineViewPr>
    <p:cViewPr>
      <p:scale>
        <a:sx n="33" d="100"/>
        <a:sy n="33" d="100"/>
      </p:scale>
      <p:origin x="0" y="10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A103B-93DC-44BB-8C93-3E890AD937C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712C15-39C4-4200-89BA-3D32B90A9201}">
      <dgm:prSet phldrT="[Text]"/>
      <dgm:spPr>
        <a:noFill/>
        <a:ln>
          <a:solidFill>
            <a:schemeClr val="tx2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Precontemplation</a:t>
          </a:r>
          <a:endParaRPr lang="en-US" dirty="0">
            <a:solidFill>
              <a:schemeClr val="tx1"/>
            </a:solidFill>
          </a:endParaRPr>
        </a:p>
      </dgm:t>
    </dgm:pt>
    <dgm:pt modelId="{16AEF6E0-BC28-478A-8B97-9AAEAADA54A4}" type="parTrans" cxnId="{70C36EEA-6EB9-41D2-8D32-D058240402A4}">
      <dgm:prSet/>
      <dgm:spPr/>
      <dgm:t>
        <a:bodyPr/>
        <a:lstStyle/>
        <a:p>
          <a:endParaRPr lang="en-US"/>
        </a:p>
      </dgm:t>
    </dgm:pt>
    <dgm:pt modelId="{F0D48D78-5555-4FDE-9FD2-4E18FD9A8897}" type="sibTrans" cxnId="{70C36EEA-6EB9-41D2-8D32-D058240402A4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 dirty="0"/>
        </a:p>
      </dgm:t>
    </dgm:pt>
    <dgm:pt modelId="{4EEDC926-FE71-4BB7-9C73-1798B696F515}">
      <dgm:prSet phldrT="[Text]"/>
      <dgm:spPr>
        <a:noFill/>
        <a:ln>
          <a:solidFill>
            <a:schemeClr val="tx2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Contemplation</a:t>
          </a:r>
          <a:endParaRPr lang="en-US" dirty="0">
            <a:solidFill>
              <a:schemeClr val="tx1"/>
            </a:solidFill>
          </a:endParaRPr>
        </a:p>
      </dgm:t>
    </dgm:pt>
    <dgm:pt modelId="{5D59B8B4-E947-49BD-A3CF-7B9EF8B60A62}" type="parTrans" cxnId="{B92E1E41-73EF-4777-AC39-6AA53E43B0CF}">
      <dgm:prSet/>
      <dgm:spPr/>
      <dgm:t>
        <a:bodyPr/>
        <a:lstStyle/>
        <a:p>
          <a:endParaRPr lang="en-US"/>
        </a:p>
      </dgm:t>
    </dgm:pt>
    <dgm:pt modelId="{6A1BD400-E453-491D-93AF-A339201867BD}" type="sibTrans" cxnId="{B92E1E41-73EF-4777-AC39-6AA53E43B0CF}">
      <dgm:prSet/>
      <dgm:spPr>
        <a:solidFill>
          <a:schemeClr val="accent4"/>
        </a:solidFill>
        <a:ln>
          <a:solidFill>
            <a:schemeClr val="tx2"/>
          </a:solidFill>
        </a:ln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CB3C014F-7AC2-46CF-86F1-425FAA6647C3}">
      <dgm:prSet phldrT="[Text]"/>
      <dgm:spPr>
        <a:noFill/>
        <a:ln>
          <a:solidFill>
            <a:schemeClr val="tx2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Preparation</a:t>
          </a:r>
          <a:endParaRPr lang="en-US" dirty="0">
            <a:solidFill>
              <a:schemeClr val="tx1"/>
            </a:solidFill>
          </a:endParaRPr>
        </a:p>
      </dgm:t>
    </dgm:pt>
    <dgm:pt modelId="{5037058B-7171-4954-9510-FBD6425F56D4}" type="parTrans" cxnId="{788B99EB-5847-4FE8-90A0-0858A28208B3}">
      <dgm:prSet/>
      <dgm:spPr/>
      <dgm:t>
        <a:bodyPr/>
        <a:lstStyle/>
        <a:p>
          <a:endParaRPr lang="en-US"/>
        </a:p>
      </dgm:t>
    </dgm:pt>
    <dgm:pt modelId="{72B4A246-EA02-4959-B47D-F9775F1AF4AD}" type="sibTrans" cxnId="{788B99EB-5847-4FE8-90A0-0858A28208B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5E04D231-CB34-414F-B31F-41088BFC8CC9}">
      <dgm:prSet phldrT="[Text]"/>
      <dgm:spPr>
        <a:noFill/>
        <a:ln>
          <a:solidFill>
            <a:schemeClr val="tx2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Action</a:t>
          </a:r>
          <a:endParaRPr lang="en-US" dirty="0">
            <a:solidFill>
              <a:schemeClr val="tx1"/>
            </a:solidFill>
          </a:endParaRPr>
        </a:p>
      </dgm:t>
    </dgm:pt>
    <dgm:pt modelId="{698FB95D-3A6D-4C38-952D-40B7F899ACE7}" type="parTrans" cxnId="{C11D7C4A-AA4D-44C6-8356-F3D899B474A7}">
      <dgm:prSet/>
      <dgm:spPr/>
      <dgm:t>
        <a:bodyPr/>
        <a:lstStyle/>
        <a:p>
          <a:endParaRPr lang="en-US"/>
        </a:p>
      </dgm:t>
    </dgm:pt>
    <dgm:pt modelId="{E4536994-2FA0-40F5-A1FE-A1D08DFD9AE2}" type="sibTrans" cxnId="{C11D7C4A-AA4D-44C6-8356-F3D899B474A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BC351211-5292-4D52-B50E-734A64B68BA5}">
      <dgm:prSet phldrT="[Text]"/>
      <dgm:spPr>
        <a:noFill/>
        <a:ln>
          <a:solidFill>
            <a:schemeClr val="tx2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Maintenance</a:t>
          </a:r>
          <a:endParaRPr lang="en-US" dirty="0">
            <a:solidFill>
              <a:schemeClr val="tx1"/>
            </a:solidFill>
          </a:endParaRPr>
        </a:p>
      </dgm:t>
    </dgm:pt>
    <dgm:pt modelId="{6F39F56F-7B15-40CE-98FA-5DCDF612BA6C}" type="parTrans" cxnId="{C80C9BBD-B4E6-4DE5-8C2D-6DF01B4E1363}">
      <dgm:prSet/>
      <dgm:spPr/>
      <dgm:t>
        <a:bodyPr/>
        <a:lstStyle/>
        <a:p>
          <a:endParaRPr lang="en-US"/>
        </a:p>
      </dgm:t>
    </dgm:pt>
    <dgm:pt modelId="{CF8601C0-9BCB-4E63-BCEE-BB3A96E65388}" type="sibTrans" cxnId="{C80C9BBD-B4E6-4DE5-8C2D-6DF01B4E1363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 dirty="0"/>
        </a:p>
      </dgm:t>
    </dgm:pt>
    <dgm:pt modelId="{492A4EA2-11FD-4AE1-8C32-9CE8FFC982B1}" type="pres">
      <dgm:prSet presAssocID="{EA0A103B-93DC-44BB-8C93-3E890AD937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6ED4E5-104C-4125-958E-86BE6EFB4D77}" type="pres">
      <dgm:prSet presAssocID="{21712C15-39C4-4200-89BA-3D32B90A9201}" presName="node" presStyleLbl="node1" presStyleIdx="0" presStyleCnt="5" custScaleX="148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79EA1-8386-4C1E-8258-25D63ADC5692}" type="pres">
      <dgm:prSet presAssocID="{21712C15-39C4-4200-89BA-3D32B90A9201}" presName="spNode" presStyleCnt="0"/>
      <dgm:spPr/>
    </dgm:pt>
    <dgm:pt modelId="{B60948A3-B64E-4ADE-8C75-EA2A9510C988}" type="pres">
      <dgm:prSet presAssocID="{F0D48D78-5555-4FDE-9FD2-4E18FD9A889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88C3BE3-B83E-4805-9AF4-AF45B13DADCF}" type="pres">
      <dgm:prSet presAssocID="{4EEDC926-FE71-4BB7-9C73-1798B696F515}" presName="node" presStyleLbl="node1" presStyleIdx="1" presStyleCnt="5" custScaleX="143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DDD1E-D9A2-4479-916C-10F1A41FA981}" type="pres">
      <dgm:prSet presAssocID="{4EEDC926-FE71-4BB7-9C73-1798B696F515}" presName="spNode" presStyleCnt="0"/>
      <dgm:spPr/>
    </dgm:pt>
    <dgm:pt modelId="{4A9FA98C-AA95-43CA-A53F-8AA0631630DB}" type="pres">
      <dgm:prSet presAssocID="{6A1BD400-E453-491D-93AF-A339201867B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04BA79E-02AB-46AE-8B6E-E75D4F5AA162}" type="pres">
      <dgm:prSet presAssocID="{CB3C014F-7AC2-46CF-86F1-425FAA6647C3}" presName="node" presStyleLbl="node1" presStyleIdx="2" presStyleCnt="5" custScaleX="138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8A38A-F5CF-4CF7-BC6F-0C2E33E6CEF9}" type="pres">
      <dgm:prSet presAssocID="{CB3C014F-7AC2-46CF-86F1-425FAA6647C3}" presName="spNode" presStyleCnt="0"/>
      <dgm:spPr/>
    </dgm:pt>
    <dgm:pt modelId="{9C2DBCBE-3AEE-48A7-85C5-BF7A9BDA668D}" type="pres">
      <dgm:prSet presAssocID="{72B4A246-EA02-4959-B47D-F9775F1AF4A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B57D7BB-7B78-4B47-9022-D09BEF0E1AAB}" type="pres">
      <dgm:prSet presAssocID="{5E04D231-CB34-414F-B31F-41088BFC8CC9}" presName="node" presStyleLbl="node1" presStyleIdx="3" presStyleCnt="5" custScaleX="128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C4892-B95B-4EE1-A53C-E16CD6BB4B1E}" type="pres">
      <dgm:prSet presAssocID="{5E04D231-CB34-414F-B31F-41088BFC8CC9}" presName="spNode" presStyleCnt="0"/>
      <dgm:spPr/>
    </dgm:pt>
    <dgm:pt modelId="{E228EF07-3299-4DB9-9C79-CE3219EFF058}" type="pres">
      <dgm:prSet presAssocID="{E4536994-2FA0-40F5-A1FE-A1D08DFD9AE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DD428C5-1156-46B6-A513-78CBB46CBD9C}" type="pres">
      <dgm:prSet presAssocID="{BC351211-5292-4D52-B50E-734A64B68BA5}" presName="node" presStyleLbl="node1" presStyleIdx="4" presStyleCnt="5" custScaleX="138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8F74C-4C62-4EF6-BC82-09E4067C8647}" type="pres">
      <dgm:prSet presAssocID="{BC351211-5292-4D52-B50E-734A64B68BA5}" presName="spNode" presStyleCnt="0"/>
      <dgm:spPr/>
    </dgm:pt>
    <dgm:pt modelId="{8C3C1099-2F61-4756-9536-139D00565EDA}" type="pres">
      <dgm:prSet presAssocID="{CF8601C0-9BCB-4E63-BCEE-BB3A96E65388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11D7C4A-AA4D-44C6-8356-F3D899B474A7}" srcId="{EA0A103B-93DC-44BB-8C93-3E890AD937C7}" destId="{5E04D231-CB34-414F-B31F-41088BFC8CC9}" srcOrd="3" destOrd="0" parTransId="{698FB95D-3A6D-4C38-952D-40B7F899ACE7}" sibTransId="{E4536994-2FA0-40F5-A1FE-A1D08DFD9AE2}"/>
    <dgm:cxn modelId="{F2A54BE4-166D-4AF6-A61F-E8372858A09A}" type="presOf" srcId="{6A1BD400-E453-491D-93AF-A339201867BD}" destId="{4A9FA98C-AA95-43CA-A53F-8AA0631630DB}" srcOrd="0" destOrd="0" presId="urn:microsoft.com/office/officeart/2005/8/layout/cycle6"/>
    <dgm:cxn modelId="{924BD9F1-D97A-48E8-81F4-2B4FC3FCE598}" type="presOf" srcId="{EA0A103B-93DC-44BB-8C93-3E890AD937C7}" destId="{492A4EA2-11FD-4AE1-8C32-9CE8FFC982B1}" srcOrd="0" destOrd="0" presId="urn:microsoft.com/office/officeart/2005/8/layout/cycle6"/>
    <dgm:cxn modelId="{648EC81E-15C0-44F0-9CB6-3D9A83C65DE1}" type="presOf" srcId="{E4536994-2FA0-40F5-A1FE-A1D08DFD9AE2}" destId="{E228EF07-3299-4DB9-9C79-CE3219EFF058}" srcOrd="0" destOrd="0" presId="urn:microsoft.com/office/officeart/2005/8/layout/cycle6"/>
    <dgm:cxn modelId="{70C36EEA-6EB9-41D2-8D32-D058240402A4}" srcId="{EA0A103B-93DC-44BB-8C93-3E890AD937C7}" destId="{21712C15-39C4-4200-89BA-3D32B90A9201}" srcOrd="0" destOrd="0" parTransId="{16AEF6E0-BC28-478A-8B97-9AAEAADA54A4}" sibTransId="{F0D48D78-5555-4FDE-9FD2-4E18FD9A8897}"/>
    <dgm:cxn modelId="{788B99EB-5847-4FE8-90A0-0858A28208B3}" srcId="{EA0A103B-93DC-44BB-8C93-3E890AD937C7}" destId="{CB3C014F-7AC2-46CF-86F1-425FAA6647C3}" srcOrd="2" destOrd="0" parTransId="{5037058B-7171-4954-9510-FBD6425F56D4}" sibTransId="{72B4A246-EA02-4959-B47D-F9775F1AF4AD}"/>
    <dgm:cxn modelId="{7015235C-09B3-4520-9628-1BF3E38C5231}" type="presOf" srcId="{BC351211-5292-4D52-B50E-734A64B68BA5}" destId="{5DD428C5-1156-46B6-A513-78CBB46CBD9C}" srcOrd="0" destOrd="0" presId="urn:microsoft.com/office/officeart/2005/8/layout/cycle6"/>
    <dgm:cxn modelId="{8661424E-A696-48F6-8C2F-94AB75077A41}" type="presOf" srcId="{5E04D231-CB34-414F-B31F-41088BFC8CC9}" destId="{DB57D7BB-7B78-4B47-9022-D09BEF0E1AAB}" srcOrd="0" destOrd="0" presId="urn:microsoft.com/office/officeart/2005/8/layout/cycle6"/>
    <dgm:cxn modelId="{C80C9BBD-B4E6-4DE5-8C2D-6DF01B4E1363}" srcId="{EA0A103B-93DC-44BB-8C93-3E890AD937C7}" destId="{BC351211-5292-4D52-B50E-734A64B68BA5}" srcOrd="4" destOrd="0" parTransId="{6F39F56F-7B15-40CE-98FA-5DCDF612BA6C}" sibTransId="{CF8601C0-9BCB-4E63-BCEE-BB3A96E65388}"/>
    <dgm:cxn modelId="{951F0912-7861-4E95-8D15-6248469F7E56}" type="presOf" srcId="{4EEDC926-FE71-4BB7-9C73-1798B696F515}" destId="{488C3BE3-B83E-4805-9AF4-AF45B13DADCF}" srcOrd="0" destOrd="0" presId="urn:microsoft.com/office/officeart/2005/8/layout/cycle6"/>
    <dgm:cxn modelId="{BE3CF3FA-C0C5-495C-A643-FE4CDE217B3D}" type="presOf" srcId="{72B4A246-EA02-4959-B47D-F9775F1AF4AD}" destId="{9C2DBCBE-3AEE-48A7-85C5-BF7A9BDA668D}" srcOrd="0" destOrd="0" presId="urn:microsoft.com/office/officeart/2005/8/layout/cycle6"/>
    <dgm:cxn modelId="{B92E1E41-73EF-4777-AC39-6AA53E43B0CF}" srcId="{EA0A103B-93DC-44BB-8C93-3E890AD937C7}" destId="{4EEDC926-FE71-4BB7-9C73-1798B696F515}" srcOrd="1" destOrd="0" parTransId="{5D59B8B4-E947-49BD-A3CF-7B9EF8B60A62}" sibTransId="{6A1BD400-E453-491D-93AF-A339201867BD}"/>
    <dgm:cxn modelId="{18DB6ED0-34F0-4C97-92C2-678C4F0A4894}" type="presOf" srcId="{21712C15-39C4-4200-89BA-3D32B90A9201}" destId="{1A6ED4E5-104C-4125-958E-86BE6EFB4D77}" srcOrd="0" destOrd="0" presId="urn:microsoft.com/office/officeart/2005/8/layout/cycle6"/>
    <dgm:cxn modelId="{F051466E-A0F0-4B19-844F-FE119B770FDC}" type="presOf" srcId="{F0D48D78-5555-4FDE-9FD2-4E18FD9A8897}" destId="{B60948A3-B64E-4ADE-8C75-EA2A9510C988}" srcOrd="0" destOrd="0" presId="urn:microsoft.com/office/officeart/2005/8/layout/cycle6"/>
    <dgm:cxn modelId="{9E6E1871-EF48-4C51-B5AE-AE247E3AD58F}" type="presOf" srcId="{CF8601C0-9BCB-4E63-BCEE-BB3A96E65388}" destId="{8C3C1099-2F61-4756-9536-139D00565EDA}" srcOrd="0" destOrd="0" presId="urn:microsoft.com/office/officeart/2005/8/layout/cycle6"/>
    <dgm:cxn modelId="{B7B7C1A8-39EC-45C6-847A-F84DF5D24B6F}" type="presOf" srcId="{CB3C014F-7AC2-46CF-86F1-425FAA6647C3}" destId="{004BA79E-02AB-46AE-8B6E-E75D4F5AA162}" srcOrd="0" destOrd="0" presId="urn:microsoft.com/office/officeart/2005/8/layout/cycle6"/>
    <dgm:cxn modelId="{6939E059-3DB6-4C94-B0B1-62A1C3FFBCAE}" type="presParOf" srcId="{492A4EA2-11FD-4AE1-8C32-9CE8FFC982B1}" destId="{1A6ED4E5-104C-4125-958E-86BE6EFB4D77}" srcOrd="0" destOrd="0" presId="urn:microsoft.com/office/officeart/2005/8/layout/cycle6"/>
    <dgm:cxn modelId="{9254958D-F1B1-43AB-9FD2-DD9EFBF1BA76}" type="presParOf" srcId="{492A4EA2-11FD-4AE1-8C32-9CE8FFC982B1}" destId="{AD579EA1-8386-4C1E-8258-25D63ADC5692}" srcOrd="1" destOrd="0" presId="urn:microsoft.com/office/officeart/2005/8/layout/cycle6"/>
    <dgm:cxn modelId="{79DE76CA-D105-44C4-9A54-81BC7A416532}" type="presParOf" srcId="{492A4EA2-11FD-4AE1-8C32-9CE8FFC982B1}" destId="{B60948A3-B64E-4ADE-8C75-EA2A9510C988}" srcOrd="2" destOrd="0" presId="urn:microsoft.com/office/officeart/2005/8/layout/cycle6"/>
    <dgm:cxn modelId="{6A717EDE-F8D8-4596-BE33-EDF9EFC86752}" type="presParOf" srcId="{492A4EA2-11FD-4AE1-8C32-9CE8FFC982B1}" destId="{488C3BE3-B83E-4805-9AF4-AF45B13DADCF}" srcOrd="3" destOrd="0" presId="urn:microsoft.com/office/officeart/2005/8/layout/cycle6"/>
    <dgm:cxn modelId="{C0267415-128E-49AD-9B65-AC037B58C031}" type="presParOf" srcId="{492A4EA2-11FD-4AE1-8C32-9CE8FFC982B1}" destId="{E99DDD1E-D9A2-4479-916C-10F1A41FA981}" srcOrd="4" destOrd="0" presId="urn:microsoft.com/office/officeart/2005/8/layout/cycle6"/>
    <dgm:cxn modelId="{61350337-E131-4800-8575-33BE4B750B7E}" type="presParOf" srcId="{492A4EA2-11FD-4AE1-8C32-9CE8FFC982B1}" destId="{4A9FA98C-AA95-43CA-A53F-8AA0631630DB}" srcOrd="5" destOrd="0" presId="urn:microsoft.com/office/officeart/2005/8/layout/cycle6"/>
    <dgm:cxn modelId="{F9C3EBD7-65CD-4F70-90D2-E58E36A7EC87}" type="presParOf" srcId="{492A4EA2-11FD-4AE1-8C32-9CE8FFC982B1}" destId="{004BA79E-02AB-46AE-8B6E-E75D4F5AA162}" srcOrd="6" destOrd="0" presId="urn:microsoft.com/office/officeart/2005/8/layout/cycle6"/>
    <dgm:cxn modelId="{115D249E-39D1-43B7-964B-2F55E2EE66AE}" type="presParOf" srcId="{492A4EA2-11FD-4AE1-8C32-9CE8FFC982B1}" destId="{21B8A38A-F5CF-4CF7-BC6F-0C2E33E6CEF9}" srcOrd="7" destOrd="0" presId="urn:microsoft.com/office/officeart/2005/8/layout/cycle6"/>
    <dgm:cxn modelId="{4C13F86D-542E-401E-8720-2407616AB621}" type="presParOf" srcId="{492A4EA2-11FD-4AE1-8C32-9CE8FFC982B1}" destId="{9C2DBCBE-3AEE-48A7-85C5-BF7A9BDA668D}" srcOrd="8" destOrd="0" presId="urn:microsoft.com/office/officeart/2005/8/layout/cycle6"/>
    <dgm:cxn modelId="{DD7D9A80-2211-4D0D-AD61-70B5780AB959}" type="presParOf" srcId="{492A4EA2-11FD-4AE1-8C32-9CE8FFC982B1}" destId="{DB57D7BB-7B78-4B47-9022-D09BEF0E1AAB}" srcOrd="9" destOrd="0" presId="urn:microsoft.com/office/officeart/2005/8/layout/cycle6"/>
    <dgm:cxn modelId="{B45473E9-AC95-4D79-BBCC-2F51B53FE8E5}" type="presParOf" srcId="{492A4EA2-11FD-4AE1-8C32-9CE8FFC982B1}" destId="{03EC4892-B95B-4EE1-A53C-E16CD6BB4B1E}" srcOrd="10" destOrd="0" presId="urn:microsoft.com/office/officeart/2005/8/layout/cycle6"/>
    <dgm:cxn modelId="{F50903F3-0C90-4DF2-A5A4-967B7D7CEF64}" type="presParOf" srcId="{492A4EA2-11FD-4AE1-8C32-9CE8FFC982B1}" destId="{E228EF07-3299-4DB9-9C79-CE3219EFF058}" srcOrd="11" destOrd="0" presId="urn:microsoft.com/office/officeart/2005/8/layout/cycle6"/>
    <dgm:cxn modelId="{1CE2A018-71C4-476C-88F7-CC26892C7D4B}" type="presParOf" srcId="{492A4EA2-11FD-4AE1-8C32-9CE8FFC982B1}" destId="{5DD428C5-1156-46B6-A513-78CBB46CBD9C}" srcOrd="12" destOrd="0" presId="urn:microsoft.com/office/officeart/2005/8/layout/cycle6"/>
    <dgm:cxn modelId="{3C60E3DA-9089-4808-BEA9-B30C352AC91B}" type="presParOf" srcId="{492A4EA2-11FD-4AE1-8C32-9CE8FFC982B1}" destId="{A9E8F74C-4C62-4EF6-BC82-09E4067C8647}" srcOrd="13" destOrd="0" presId="urn:microsoft.com/office/officeart/2005/8/layout/cycle6"/>
    <dgm:cxn modelId="{228A30F5-02AC-400C-82E0-12FF300FC0D8}" type="presParOf" srcId="{492A4EA2-11FD-4AE1-8C32-9CE8FFC982B1}" destId="{8C3C1099-2F61-4756-9536-139D00565ED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B4DA5-29EC-4517-8303-B57312C6C29C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B37F7-8653-4DB3-9B3D-2269567929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41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03CB5B-494D-46F5-ABCA-8ACA38226BBE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446234-A206-4287-B80D-7CFEA7638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0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dirty="0" smtClean="0"/>
              <a:t>Module IV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C9BE9B9-ACB0-4D73-BCF6-AB95353FD971}" type="slidenum">
              <a:rPr kumimoji="0" lang="en-US" altLang="en-US"/>
              <a:pPr>
                <a:spcBef>
                  <a:spcPct val="0"/>
                </a:spcBef>
              </a:pPr>
              <a:t>1</a:t>
            </a:fld>
            <a:endParaRPr kumimoji="0" lang="en-US" altLang="en-US" dirty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 dirty="0"/>
              <a:t>1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82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20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48836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6ABCF69-9BB0-4114-B3A4-AE9B0B82F506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1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235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356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5239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6ABCF69-9BB0-4114-B3A4-AE9B0B82F506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1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235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356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5239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12F839C-94F9-492D-9A3D-EE6F56F92389}" type="slidenum">
              <a:rPr kumimoji="0" lang="en-US" altLang="en-US">
                <a:latin typeface="Calibri" charset="0"/>
                <a:ea typeface="ＭＳ Ｐゴシック" charset="-128"/>
              </a:rPr>
              <a:pPr>
                <a:spcBef>
                  <a:spcPct val="0"/>
                </a:spcBef>
              </a:pPr>
              <a:t>16</a:t>
            </a:fld>
            <a:endParaRPr kumimoji="0" lang="en-US" altLang="en-US">
              <a:latin typeface="Calibri" charset="0"/>
              <a:ea typeface="ＭＳ Ｐゴシック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200" b="1" dirty="0" smtClean="0">
                <a:solidFill>
                  <a:srgbClr val="C00000"/>
                </a:solidFill>
              </a:rPr>
              <a:t>The counselor is directive only in helping the person to examine and resolve ambivalence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200" b="1" dirty="0" smtClean="0">
                <a:solidFill>
                  <a:srgbClr val="C00000"/>
                </a:solidFill>
              </a:rPr>
              <a:t>The relationship is collaborative</a:t>
            </a:r>
            <a:r>
              <a:rPr lang="en-US" altLang="en-US" sz="1200" b="1" baseline="0" dirty="0" smtClean="0">
                <a:solidFill>
                  <a:srgbClr val="C00000"/>
                </a:solidFill>
              </a:rPr>
              <a:t> more of partner rather than expert/</a:t>
            </a:r>
            <a:r>
              <a:rPr lang="en-US" altLang="en-US" sz="1200" b="1" baseline="0" dirty="0" err="1" smtClean="0">
                <a:solidFill>
                  <a:srgbClr val="C00000"/>
                </a:solidFill>
              </a:rPr>
              <a:t>recepient</a:t>
            </a:r>
            <a:endParaRPr lang="en-US" altLang="en-US" sz="1200" b="1" baseline="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200" b="1" baseline="0" dirty="0" smtClean="0">
                <a:solidFill>
                  <a:srgbClr val="C00000"/>
                </a:solidFill>
              </a:rPr>
              <a:t>Meet the person where they are at</a:t>
            </a:r>
            <a:endParaRPr lang="en-US" altLang="en-US" sz="1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50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dirty="0" smtClean="0"/>
              <a:t>Module IV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C3AEECB-DE27-47F9-BF5C-BD6F5E6D06FD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 dirty="0"/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5222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 dirty="0"/>
              <a:t>52</a:t>
            </a:r>
          </a:p>
        </p:txBody>
      </p:sp>
      <p:sp>
        <p:nvSpPr>
          <p:cNvPr id="5223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5223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52233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6222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dirty="0" smtClean="0"/>
              <a:t>Module IV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C3AEECB-DE27-47F9-BF5C-BD6F5E6D06FD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 dirty="0"/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5222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 dirty="0"/>
              <a:t>52</a:t>
            </a:r>
          </a:p>
        </p:txBody>
      </p:sp>
      <p:sp>
        <p:nvSpPr>
          <p:cNvPr id="5223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5223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52233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6222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69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A160648-98C7-4399-B112-F4FA0D693ACD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  <p:sp>
        <p:nvSpPr>
          <p:cNvPr id="16998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6998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52</a:t>
            </a:r>
          </a:p>
        </p:txBody>
      </p:sp>
      <p:sp>
        <p:nvSpPr>
          <p:cNvPr id="16999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6999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699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69993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7736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C3AEECB-DE27-47F9-BF5C-BD6F5E6D06FD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5222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52</a:t>
            </a:r>
          </a:p>
        </p:txBody>
      </p:sp>
      <p:sp>
        <p:nvSpPr>
          <p:cNvPr id="5223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5223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52233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2745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F4C252A-7585-4717-A59B-4C88742B75F2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  <p:sp>
        <p:nvSpPr>
          <p:cNvPr id="5939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5939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17</a:t>
            </a: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594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5940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3073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A76E6A3-2F12-4ED2-AA6A-729B9E03009C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  <p:sp>
        <p:nvSpPr>
          <p:cNvPr id="65540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54</a:t>
            </a: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655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65545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4460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134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/>
              <a:t>Module IV</a:t>
            </a:r>
          </a:p>
        </p:txBody>
      </p:sp>
      <p:sp>
        <p:nvSpPr>
          <p:cNvPr id="747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1C969E-7666-4834-A968-8CDF2E51918A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74756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4757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dirty="0"/>
              <a:t>7</a:t>
            </a:r>
          </a:p>
        </p:txBody>
      </p:sp>
      <p:sp>
        <p:nvSpPr>
          <p:cNvPr id="74758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4759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47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476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885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105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859D6C3-67A4-41A2-A6C0-DA7AAC4C1009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  <p:sp>
        <p:nvSpPr>
          <p:cNvPr id="11059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059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11059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059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06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1060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85826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46234-A206-4287-B80D-7CFEA76385A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9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126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277755C-6AE7-4EA9-B741-62DF7BD121B9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  <p:sp>
        <p:nvSpPr>
          <p:cNvPr id="11264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2645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112646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264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264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12649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40586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126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277755C-6AE7-4EA9-B741-62DF7BD121B9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  <p:sp>
        <p:nvSpPr>
          <p:cNvPr id="11264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2645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112646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264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264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12649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40586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146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25D9E9E-7482-4659-99FD-291EAD144861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  <p:sp>
        <p:nvSpPr>
          <p:cNvPr id="114692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4693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114694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4695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469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14697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24545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187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6E593BD-7C17-4153-AC26-A2F968082DF8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  <p:sp>
        <p:nvSpPr>
          <p:cNvPr id="11878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878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11879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879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187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18793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9924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AD91E3A-CDD0-4EE2-8108-6E7492852EBF}" type="slidenum">
              <a:rPr kumimoji="0" lang="en-US" altLang="en-US"/>
              <a:pPr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  <p:sp>
        <p:nvSpPr>
          <p:cNvPr id="7987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7987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7987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7987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7988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988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57574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AD91E3A-CDD0-4EE2-8108-6E7492852EBF}" type="slidenum">
              <a:rPr kumimoji="0" lang="en-US" altLang="en-US"/>
              <a:pPr>
                <a:spcBef>
                  <a:spcPct val="0"/>
                </a:spcBef>
              </a:pPr>
              <a:t>35</a:t>
            </a:fld>
            <a:endParaRPr kumimoji="0" lang="en-US" altLang="en-US"/>
          </a:p>
        </p:txBody>
      </p:sp>
      <p:sp>
        <p:nvSpPr>
          <p:cNvPr id="7987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7987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7987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7987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7988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988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57574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AD91E3A-CDD0-4EE2-8108-6E7492852EBF}" type="slidenum">
              <a:rPr kumimoji="0" lang="en-US" altLang="en-US"/>
              <a:pPr>
                <a:spcBef>
                  <a:spcPct val="0"/>
                </a:spcBef>
              </a:pPr>
              <a:t>36</a:t>
            </a:fld>
            <a:endParaRPr kumimoji="0" lang="en-US" altLang="en-US"/>
          </a:p>
        </p:txBody>
      </p:sp>
      <p:sp>
        <p:nvSpPr>
          <p:cNvPr id="7987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7987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7987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7987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7988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988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57574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819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B7912C4-F51B-40CF-AD5C-3AEA40A75CBB}" type="slidenum">
              <a:rPr kumimoji="0" lang="en-US" altLang="en-US"/>
              <a:pPr>
                <a:spcBef>
                  <a:spcPct val="0"/>
                </a:spcBef>
              </a:pPr>
              <a:t>37</a:t>
            </a:fld>
            <a:endParaRPr kumimoji="0" lang="en-US" altLang="en-US"/>
          </a:p>
        </p:txBody>
      </p:sp>
      <p:sp>
        <p:nvSpPr>
          <p:cNvPr id="8192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1925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81926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192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192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1929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2826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/>
              <a:t>Module IV</a:t>
            </a: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F9C8CA-DD0B-4CCF-B6C3-C7543B7CB60E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76804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6805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dirty="0"/>
              <a:t>10</a:t>
            </a:r>
          </a:p>
        </p:txBody>
      </p:sp>
      <p:sp>
        <p:nvSpPr>
          <p:cNvPr id="76806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6807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680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6809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764432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3C4DC49-9378-435B-A90C-4C2A570C9079}" type="slidenum">
              <a:rPr kumimoji="0" lang="en-US" altLang="en-US"/>
              <a:pPr>
                <a:spcBef>
                  <a:spcPct val="0"/>
                </a:spcBef>
              </a:pPr>
              <a:t>38</a:t>
            </a:fld>
            <a:endParaRPr kumimoji="0" lang="en-US" altLang="en-US"/>
          </a:p>
        </p:txBody>
      </p:sp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3973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83974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3975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397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3977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34505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51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9833F28-F007-4ABE-9C1D-F90148E10959}" type="slidenum">
              <a:rPr kumimoji="0" lang="en-US" altLang="en-US"/>
              <a:pPr>
                <a:spcBef>
                  <a:spcPct val="0"/>
                </a:spcBef>
              </a:pPr>
              <a:t>39</a:t>
            </a:fld>
            <a:endParaRPr kumimoji="0" lang="en-US" altLang="en-US"/>
          </a:p>
        </p:txBody>
      </p:sp>
      <p:sp>
        <p:nvSpPr>
          <p:cNvPr id="15155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155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72</a:t>
            </a:r>
          </a:p>
        </p:txBody>
      </p:sp>
      <p:sp>
        <p:nvSpPr>
          <p:cNvPr id="15155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155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15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5156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36467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3C4DC49-9378-435B-A90C-4C2A570C9079}" type="slidenum">
              <a:rPr kumimoji="0" lang="en-US" altLang="en-US"/>
              <a:pPr>
                <a:spcBef>
                  <a:spcPct val="0"/>
                </a:spcBef>
              </a:pPr>
              <a:t>40</a:t>
            </a:fld>
            <a:endParaRPr kumimoji="0" lang="en-US" altLang="en-US"/>
          </a:p>
        </p:txBody>
      </p:sp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3973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83974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3975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397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3977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30036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860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D153945-6EB1-481D-A2E1-0D2FC5A1C368}" type="slidenum">
              <a:rPr kumimoji="0" lang="en-US" altLang="en-US"/>
              <a:pPr>
                <a:spcBef>
                  <a:spcPct val="0"/>
                </a:spcBef>
              </a:pPr>
              <a:t>41</a:t>
            </a:fld>
            <a:endParaRPr kumimoji="0" lang="en-US" altLang="en-US"/>
          </a:p>
        </p:txBody>
      </p:sp>
      <p:sp>
        <p:nvSpPr>
          <p:cNvPr id="86020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6021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86022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6023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602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6025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11870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880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9D416F9-45F4-468F-854E-F380680EA99E}" type="slidenum">
              <a:rPr kumimoji="0" lang="en-US" altLang="en-US"/>
              <a:pPr>
                <a:spcBef>
                  <a:spcPct val="0"/>
                </a:spcBef>
              </a:pPr>
              <a:t>42</a:t>
            </a:fld>
            <a:endParaRPr kumimoji="0" lang="en-US" altLang="en-US"/>
          </a:p>
        </p:txBody>
      </p:sp>
      <p:sp>
        <p:nvSpPr>
          <p:cNvPr id="8806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806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8807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807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807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8073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46802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880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9D416F9-45F4-468F-854E-F380680EA99E}" type="slidenum">
              <a:rPr kumimoji="0" lang="en-US" altLang="en-US"/>
              <a:pPr>
                <a:spcBef>
                  <a:spcPct val="0"/>
                </a:spcBef>
              </a:pPr>
              <a:t>43</a:t>
            </a:fld>
            <a:endParaRPr kumimoji="0" lang="en-US" altLang="en-US"/>
          </a:p>
        </p:txBody>
      </p:sp>
      <p:sp>
        <p:nvSpPr>
          <p:cNvPr id="8806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806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8807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807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8807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8073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28152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2E27797-8E4F-45EB-B581-052F2968CF5C}" type="slidenum">
              <a:rPr kumimoji="0" lang="en-US" altLang="en-US"/>
              <a:pPr>
                <a:spcBef>
                  <a:spcPct val="0"/>
                </a:spcBef>
              </a:pPr>
              <a:t>44</a:t>
            </a:fld>
            <a:endParaRPr kumimoji="0" lang="en-US" altLang="en-US"/>
          </a:p>
        </p:txBody>
      </p:sp>
      <p:sp>
        <p:nvSpPr>
          <p:cNvPr id="9011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011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9011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011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012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012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57226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2E27797-8E4F-45EB-B581-052F2968CF5C}" type="slidenum">
              <a:rPr kumimoji="0" lang="en-US" altLang="en-US"/>
              <a:pPr>
                <a:spcBef>
                  <a:spcPct val="0"/>
                </a:spcBef>
              </a:pPr>
              <a:t>45</a:t>
            </a:fld>
            <a:endParaRPr kumimoji="0" lang="en-US" altLang="en-US"/>
          </a:p>
        </p:txBody>
      </p:sp>
      <p:sp>
        <p:nvSpPr>
          <p:cNvPr id="9011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011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9011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011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012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012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05316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921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F9AE36C-6486-4F85-A18D-0C72A9290830}" type="slidenum">
              <a:rPr kumimoji="0" lang="en-US" altLang="en-US"/>
              <a:pPr>
                <a:spcBef>
                  <a:spcPct val="0"/>
                </a:spcBef>
              </a:pPr>
              <a:t>46</a:t>
            </a:fld>
            <a:endParaRPr kumimoji="0" lang="en-US" altLang="en-US"/>
          </a:p>
        </p:txBody>
      </p:sp>
      <p:sp>
        <p:nvSpPr>
          <p:cNvPr id="9216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2165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92166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216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216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2169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92310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819F3EF-2D75-4A04-93E0-FBFC4A4A6A18}" type="slidenum">
              <a:rPr kumimoji="0" lang="en-US" altLang="en-US"/>
              <a:pPr>
                <a:spcBef>
                  <a:spcPct val="0"/>
                </a:spcBef>
              </a:pPr>
              <a:t>47</a:t>
            </a:fld>
            <a:endParaRPr kumimoji="0" lang="en-US" altLang="en-US"/>
          </a:p>
        </p:txBody>
      </p:sp>
      <p:sp>
        <p:nvSpPr>
          <p:cNvPr id="94212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4213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94214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4215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421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4217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1459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/>
              <a:t>Module IV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9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>
              <a:defRPr sz="29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F09933-45FA-4C25-BC37-2C0D48949C0C}" type="slidenum">
              <a:rPr lang="en-US" altLang="en-US" sz="1200"/>
              <a:pPr/>
              <a:t>6</a:t>
            </a:fld>
            <a:endParaRPr lang="en-US" altLang="en-US" sz="1200" dirty="0"/>
          </a:p>
        </p:txBody>
      </p:sp>
      <p:sp>
        <p:nvSpPr>
          <p:cNvPr id="78852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8853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07" tIns="45295" rIns="92207" bIns="45295" anchor="b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dirty="0"/>
              <a:t>12</a:t>
            </a:r>
          </a:p>
        </p:txBody>
      </p:sp>
      <p:sp>
        <p:nvSpPr>
          <p:cNvPr id="78854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8855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88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8857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180467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962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F1C8B9C-ED0B-43F7-8FD8-2C559CB0DF40}" type="slidenum">
              <a:rPr kumimoji="0" lang="en-US" altLang="en-US"/>
              <a:pPr>
                <a:spcBef>
                  <a:spcPct val="0"/>
                </a:spcBef>
              </a:pPr>
              <a:t>48</a:t>
            </a:fld>
            <a:endParaRPr kumimoji="0" lang="en-US" altLang="en-US"/>
          </a:p>
        </p:txBody>
      </p:sp>
      <p:sp>
        <p:nvSpPr>
          <p:cNvPr id="96260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6261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96262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6263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9626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6265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47389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003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963F2F3-CAF7-4A36-AFC0-ABD3F38922F0}" type="slidenum">
              <a:rPr kumimoji="0" lang="en-US" altLang="en-US"/>
              <a:pPr>
                <a:spcBef>
                  <a:spcPct val="0"/>
                </a:spcBef>
              </a:pPr>
              <a:t>49</a:t>
            </a:fld>
            <a:endParaRPr kumimoji="0" lang="en-US" altLang="en-US"/>
          </a:p>
        </p:txBody>
      </p:sp>
      <p:sp>
        <p:nvSpPr>
          <p:cNvPr id="10035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035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10035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035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03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0036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99904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003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963F2F3-CAF7-4A36-AFC0-ABD3F38922F0}" type="slidenum">
              <a:rPr kumimoji="0" lang="en-US" altLang="en-US"/>
              <a:pPr>
                <a:spcBef>
                  <a:spcPct val="0"/>
                </a:spcBef>
              </a:pPr>
              <a:t>50</a:t>
            </a:fld>
            <a:endParaRPr kumimoji="0" lang="en-US" altLang="en-US"/>
          </a:p>
        </p:txBody>
      </p:sp>
      <p:sp>
        <p:nvSpPr>
          <p:cNvPr id="10035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035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10035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035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03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0036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05354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024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24260EE-1F0E-4EA4-B99F-8015C6F44409}" type="slidenum">
              <a:rPr kumimoji="0" lang="en-US" altLang="en-US"/>
              <a:pPr>
                <a:spcBef>
                  <a:spcPct val="0"/>
                </a:spcBef>
              </a:pPr>
              <a:t>51</a:t>
            </a:fld>
            <a:endParaRPr kumimoji="0" lang="en-US" altLang="en-US"/>
          </a:p>
        </p:txBody>
      </p:sp>
      <p:sp>
        <p:nvSpPr>
          <p:cNvPr id="10240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2405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240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02409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761641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024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24260EE-1F0E-4EA4-B99F-8015C6F44409}" type="slidenum">
              <a:rPr kumimoji="0" lang="en-US" altLang="en-US"/>
              <a:pPr>
                <a:spcBef>
                  <a:spcPct val="0"/>
                </a:spcBef>
              </a:pPr>
              <a:t>52</a:t>
            </a:fld>
            <a:endParaRPr kumimoji="0" lang="en-US" altLang="en-US"/>
          </a:p>
        </p:txBody>
      </p:sp>
      <p:sp>
        <p:nvSpPr>
          <p:cNvPr id="10240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2405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71</a:t>
            </a:r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0240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02409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26938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51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9833F28-F007-4ABE-9C1D-F90148E10959}" type="slidenum">
              <a:rPr kumimoji="0" lang="en-US" altLang="en-US"/>
              <a:pPr>
                <a:spcBef>
                  <a:spcPct val="0"/>
                </a:spcBef>
              </a:pPr>
              <a:t>53</a:t>
            </a:fld>
            <a:endParaRPr kumimoji="0" lang="en-US" altLang="en-US"/>
          </a:p>
        </p:txBody>
      </p:sp>
      <p:sp>
        <p:nvSpPr>
          <p:cNvPr id="15155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155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72</a:t>
            </a:r>
          </a:p>
        </p:txBody>
      </p:sp>
      <p:sp>
        <p:nvSpPr>
          <p:cNvPr id="15155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155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15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5156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364677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55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520DA2E-02E6-481D-B125-2105118CCDC0}" type="slidenum">
              <a:rPr kumimoji="0" lang="en-US" altLang="en-US"/>
              <a:pPr>
                <a:spcBef>
                  <a:spcPct val="0"/>
                </a:spcBef>
              </a:pPr>
              <a:t>54</a:t>
            </a:fld>
            <a:endParaRPr kumimoji="0" lang="en-US" altLang="en-US"/>
          </a:p>
        </p:txBody>
      </p:sp>
      <p:sp>
        <p:nvSpPr>
          <p:cNvPr id="155652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5653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72</a:t>
            </a:r>
          </a:p>
        </p:txBody>
      </p:sp>
      <p:sp>
        <p:nvSpPr>
          <p:cNvPr id="155654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5655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56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55657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897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59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15529AE-E05B-4DDE-AF68-E13F6EE0A9E2}" type="slidenum">
              <a:rPr kumimoji="0" lang="en-US" altLang="en-US"/>
              <a:pPr>
                <a:spcBef>
                  <a:spcPct val="0"/>
                </a:spcBef>
              </a:pPr>
              <a:t>55</a:t>
            </a:fld>
            <a:endParaRPr kumimoji="0" lang="en-US" altLang="en-US"/>
          </a:p>
        </p:txBody>
      </p:sp>
      <p:sp>
        <p:nvSpPr>
          <p:cNvPr id="15974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974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72</a:t>
            </a:r>
          </a:p>
        </p:txBody>
      </p:sp>
      <p:sp>
        <p:nvSpPr>
          <p:cNvPr id="15975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975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5975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59753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98558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161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3C94FB5-E530-4F21-8DA7-1381AB07A979}" type="slidenum">
              <a:rPr kumimoji="0" lang="en-US" altLang="en-US"/>
              <a:pPr>
                <a:spcBef>
                  <a:spcPct val="0"/>
                </a:spcBef>
              </a:pPr>
              <a:t>56</a:t>
            </a:fld>
            <a:endParaRPr kumimoji="0" lang="en-US" altLang="en-US"/>
          </a:p>
        </p:txBody>
      </p:sp>
      <p:sp>
        <p:nvSpPr>
          <p:cNvPr id="16179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6179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72</a:t>
            </a:r>
          </a:p>
        </p:txBody>
      </p:sp>
      <p:sp>
        <p:nvSpPr>
          <p:cNvPr id="16179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6179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1618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6180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16805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298EEF9-DE21-4F82-900F-1683ABF4A876}" type="slidenum">
              <a:rPr lang="en-US" altLang="en-US" smtClean="0">
                <a:latin typeface="Arial" charset="0"/>
              </a:rPr>
              <a:pPr/>
              <a:t>57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dirty="0" smtClean="0"/>
              <a:t>Module IV</a:t>
            </a:r>
          </a:p>
        </p:txBody>
      </p:sp>
      <p:sp>
        <p:nvSpPr>
          <p:cNvPr id="1024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D322993-F016-4FD4-9771-69BA607C6A77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 dirty="0"/>
          </a:p>
        </p:txBody>
      </p:sp>
      <p:sp>
        <p:nvSpPr>
          <p:cNvPr id="10240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102405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 dirty="0"/>
              <a:t>17</a:t>
            </a:r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10240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02409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4271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6277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dirty="0" smtClean="0"/>
              <a:t>Module IV</a:t>
            </a:r>
          </a:p>
        </p:txBody>
      </p:sp>
      <p:sp>
        <p:nvSpPr>
          <p:cNvPr id="1105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5F1FC24-20E6-424F-9E68-66DBE017F1ED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 dirty="0"/>
          </a:p>
        </p:txBody>
      </p:sp>
      <p:sp>
        <p:nvSpPr>
          <p:cNvPr id="11059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11059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 dirty="0"/>
              <a:t>17</a:t>
            </a:r>
          </a:p>
        </p:txBody>
      </p:sp>
      <p:sp>
        <p:nvSpPr>
          <p:cNvPr id="11059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11059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1106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1060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9249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dirty="0" smtClean="0"/>
              <a:t>Module IV</a:t>
            </a:r>
          </a:p>
        </p:txBody>
      </p:sp>
      <p:sp>
        <p:nvSpPr>
          <p:cNvPr id="1105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5F1FC24-20E6-424F-9E68-66DBE017F1ED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 dirty="0"/>
          </a:p>
        </p:txBody>
      </p:sp>
      <p:sp>
        <p:nvSpPr>
          <p:cNvPr id="11059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11059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 dirty="0"/>
              <a:t>17</a:t>
            </a:r>
          </a:p>
        </p:txBody>
      </p:sp>
      <p:sp>
        <p:nvSpPr>
          <p:cNvPr id="11059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11059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endParaRPr kumimoji="0" lang="en-US" altLang="en-US" sz="2800" dirty="0"/>
          </a:p>
        </p:txBody>
      </p:sp>
      <p:sp>
        <p:nvSpPr>
          <p:cNvPr id="1106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1060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9234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/>
              <a:t>Module IV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6ABCF69-9BB0-4114-B3A4-AE9B0B82F506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en-US"/>
              <a:t>1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endParaRPr kumimoji="0" lang="en-US" altLang="en-US" sz="2800"/>
          </a:p>
        </p:txBody>
      </p:sp>
      <p:sp>
        <p:nvSpPr>
          <p:cNvPr id="235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3561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380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304800"/>
            <a:ext cx="8686800" cy="6172200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28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7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2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304800"/>
            <a:ext cx="8686800" cy="6172200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marytcurtis\AppData\Local\Microsoft\Windows\Temporary Internet Files\Content.Outlook\9GEVNZJW\SA ACADEMY Logo for backgrounds 300 jp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164" y="5182494"/>
            <a:ext cx="3859672" cy="119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991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304800"/>
            <a:ext cx="8686800" cy="6172200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70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12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600" y="304800"/>
            <a:ext cx="8686800" cy="6172200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20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5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03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D30B5-2781-459F-8F81-0E5EBA7ABB42}" type="datetimeFigureOut">
              <a:rPr lang="en-US" smtClean="0"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E72F-296E-41F7-8AB3-C5D5CF3878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2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i.se/Documents/ICMI/Dokumentation/June-6/Miller-and-Rollnick-june6-pre-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458200" cy="2438400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pPr algn="ctr"/>
            <a:r>
              <a:rPr lang="en-US" altLang="en-US" dirty="0" smtClean="0"/>
              <a:t>Motivational Interviewing (MI) </a:t>
            </a:r>
            <a:br>
              <a:rPr lang="en-US" altLang="en-US" dirty="0" smtClean="0"/>
            </a:br>
            <a:r>
              <a:rPr lang="en-US" altLang="en-US" dirty="0" smtClean="0"/>
              <a:t>With Clients Resistant to Change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Mary T. Curtis, CAP</a:t>
            </a:r>
          </a:p>
        </p:txBody>
      </p:sp>
    </p:spTree>
    <p:extLst>
      <p:ext uri="{BB962C8B-B14F-4D97-AF65-F5344CB8AC3E}">
        <p14:creationId xmlns:p14="http://schemas.microsoft.com/office/powerpoint/2010/main" val="24310157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845D7FF-C66B-433C-9024-98616B0D9334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en-US" sz="1400" dirty="0">
              <a:solidFill>
                <a:schemeClr val="bg2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114800"/>
          </a:xfrm>
          <a:noFill/>
        </p:spPr>
        <p:txBody>
          <a:bodyPr lIns="90488" tIns="44450" rIns="90488" bIns="44450"/>
          <a:lstStyle/>
          <a:p>
            <a:r>
              <a:rPr lang="en-US" altLang="en-US" dirty="0" smtClean="0"/>
              <a:t>Motivation is key to change</a:t>
            </a:r>
          </a:p>
          <a:p>
            <a:r>
              <a:rPr lang="en-US" altLang="en-US" dirty="0" smtClean="0"/>
              <a:t>Motivation is a dynamic &amp; fluctuating state</a:t>
            </a:r>
          </a:p>
          <a:p>
            <a:r>
              <a:rPr lang="en-US" altLang="en-US" dirty="0" smtClean="0"/>
              <a:t>Motivation can be modified</a:t>
            </a:r>
          </a:p>
          <a:p>
            <a:r>
              <a:rPr lang="en-US" altLang="en-US" dirty="0" smtClean="0"/>
              <a:t>There are intrinsic and extrinsic motivators</a:t>
            </a:r>
          </a:p>
          <a:p>
            <a:r>
              <a:rPr lang="en-US" altLang="en-US" dirty="0" smtClean="0"/>
              <a:t>It can be influenced by relationships</a:t>
            </a:r>
            <a:endParaRPr lang="en-US" altLang="en-US" dirty="0"/>
          </a:p>
          <a:p>
            <a:pPr marL="0" indent="0">
              <a:buNone/>
            </a:pPr>
            <a:endParaRPr lang="en-US" altLang="en-US" sz="2800" dirty="0" smtClean="0"/>
          </a:p>
        </p:txBody>
      </p:sp>
      <p:sp>
        <p:nvSpPr>
          <p:cNvPr id="20486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/>
          <a:lstStyle/>
          <a:p>
            <a:pPr algn="l"/>
            <a:r>
              <a:rPr lang="en-US" altLang="en-US" b="1" dirty="0" smtClean="0"/>
              <a:t>Motivation</a:t>
            </a: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7132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2900" y="1953491"/>
            <a:ext cx="8458200" cy="2438400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pPr algn="ctr"/>
            <a:r>
              <a:rPr lang="en-US" altLang="en-US" sz="3600" dirty="0" smtClean="0"/>
              <a:t>Motivational Interviewing (MI) was developed in the late 1980’s by William Miller, PhD. and Stephen </a:t>
            </a:r>
            <a:r>
              <a:rPr lang="en-US" altLang="en-US" sz="3600" dirty="0" err="1" smtClean="0"/>
              <a:t>Rollnic</a:t>
            </a:r>
            <a:r>
              <a:rPr lang="en-US" altLang="en-US" sz="3600" dirty="0" smtClean="0"/>
              <a:t>, PhD. </a:t>
            </a:r>
            <a:br>
              <a:rPr lang="en-US" altLang="en-US" sz="3600" dirty="0" smtClean="0"/>
            </a:b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600" dirty="0" smtClean="0"/>
              <a:t>MI </a:t>
            </a:r>
            <a:r>
              <a:rPr lang="en-US" altLang="en-US" sz="3600" dirty="0"/>
              <a:t>is now an established evidence-based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practice </a:t>
            </a:r>
            <a:r>
              <a:rPr lang="en-US" altLang="en-US" sz="3600" dirty="0"/>
              <a:t>in the treatment of individuals with substance use disorders.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66968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2286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Eight Stages in Learning MI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764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1.   The spirit of MI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2.	  OARS – Client-centered counseling skills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3.	  Recognizing and reinforcing change talk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4.   Eliciting and strengthening change talk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5.	  Rolling with resistance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6.	  Developing a change plan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7.	  Consolidating client commitment</a:t>
            </a:r>
          </a:p>
          <a:p>
            <a:pPr marL="512763" indent="-51276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8.   Shifting flexibly between MI and other methods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Miller, W. R., &amp; Moyers, T. B. (in press).  Eight stages in learning motivational interviewing.  </a:t>
            </a:r>
            <a:r>
              <a:rPr lang="en-US" sz="1800" i="1" dirty="0" smtClean="0"/>
              <a:t>Journal of Teaching in the Addictions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35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2900" y="2209800"/>
            <a:ext cx="8458200" cy="2438400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r>
              <a:rPr lang="en-US" altLang="en-US" sz="3600" dirty="0" smtClean="0"/>
              <a:t>“…a collaborative, person-centered form of guiding to elicit and strengthen motivation </a:t>
            </a:r>
            <a:br>
              <a:rPr lang="en-US" altLang="en-US" sz="3600" dirty="0" smtClean="0"/>
            </a:br>
            <a:r>
              <a:rPr lang="en-US" altLang="en-US" sz="3600" dirty="0" smtClean="0"/>
              <a:t>for change.” </a:t>
            </a:r>
            <a:br>
              <a:rPr lang="en-US" altLang="en-US" sz="3600" dirty="0" smtClean="0"/>
            </a:b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600" dirty="0" smtClean="0"/>
              <a:t> </a:t>
            </a:r>
            <a:r>
              <a:rPr lang="en-US" sz="3200" dirty="0"/>
              <a:t>(Miller &amp; </a:t>
            </a:r>
            <a:r>
              <a:rPr lang="en-US" sz="3200" dirty="0" err="1"/>
              <a:t>Rollnick</a:t>
            </a:r>
            <a:r>
              <a:rPr lang="en-US" sz="3200" dirty="0"/>
              <a:t>, </a:t>
            </a:r>
            <a:r>
              <a:rPr lang="en-US" sz="3200" dirty="0" smtClean="0"/>
              <a:t>2009)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808219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b="1" dirty="0" smtClean="0"/>
              <a:t>Motivational Interviewing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altLang="en-US" sz="3200" dirty="0" smtClean="0">
                <a:solidFill>
                  <a:srgbClr val="C00000"/>
                </a:solidFill>
              </a:rPr>
              <a:t>The Why</a:t>
            </a:r>
            <a:r>
              <a:rPr lang="en-US" altLang="en-US" sz="3200" dirty="0" smtClean="0"/>
              <a:t>: Enhance Motivation for Change</a:t>
            </a:r>
          </a:p>
          <a:p>
            <a:r>
              <a:rPr lang="en-US" altLang="en-US" sz="3200" dirty="0" smtClean="0">
                <a:solidFill>
                  <a:srgbClr val="C00000"/>
                </a:solidFill>
              </a:rPr>
              <a:t>The How</a:t>
            </a:r>
            <a:r>
              <a:rPr lang="en-US" altLang="en-US" sz="3200" dirty="0" smtClean="0"/>
              <a:t>: Identifying, exploring and resolving ambivalence about behavior change.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D70AB66-8389-49E2-941D-37FEE245F04E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1705" y="1767115"/>
            <a:ext cx="8458200" cy="1676400"/>
          </a:xfrm>
          <a:noFill/>
        </p:spPr>
        <p:txBody>
          <a:bodyPr lIns="90488" tIns="44450" rIns="90488" bIns="44450" anchor="ctr">
            <a:normAutofit/>
          </a:bodyPr>
          <a:lstStyle/>
          <a:p>
            <a:r>
              <a:rPr lang="en-US" altLang="en-US" sz="3100" dirty="0" smtClean="0"/>
              <a:t>“…a collaborative, person-centered form of guiding to elicit and strengthen motivation for change.”</a:t>
            </a:r>
            <a:br>
              <a:rPr lang="en-US" altLang="en-US" sz="3100" dirty="0" smtClean="0"/>
            </a:br>
            <a:endParaRPr lang="en-US" alt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50818" y="3429660"/>
            <a:ext cx="7111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r>
              <a:rPr lang="en-US" sz="3600" dirty="0" smtClean="0"/>
              <a:t>utonomy...</a:t>
            </a:r>
            <a:r>
              <a:rPr lang="en-US" sz="3600" b="1" dirty="0" smtClean="0">
                <a:solidFill>
                  <a:srgbClr val="C00000"/>
                </a:solidFill>
              </a:rPr>
              <a:t>C</a:t>
            </a:r>
            <a:r>
              <a:rPr lang="en-US" sz="3600" dirty="0" smtClean="0"/>
              <a:t>ollaboration…</a:t>
            </a:r>
            <a:r>
              <a:rPr lang="en-US" sz="3600" b="1" dirty="0" smtClean="0">
                <a:solidFill>
                  <a:srgbClr val="C00000"/>
                </a:solidFill>
              </a:rPr>
              <a:t>E</a:t>
            </a:r>
            <a:r>
              <a:rPr lang="en-US" sz="3600" dirty="0" smtClean="0"/>
              <a:t>vocation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79764" y="557388"/>
            <a:ext cx="3801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The Spirit of MI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420162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The Spirit of MI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5344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Guiding, more than directing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Dancing, rather than wrestling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Listening, as much as telling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Collaborative conversation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Evokes from a person what he/she already has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Motivation is elicited from the person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Honoring of a person’s autonomy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Source: S. </a:t>
            </a:r>
            <a:r>
              <a:rPr lang="en-US" altLang="en-US" sz="1800" dirty="0" err="1" smtClean="0"/>
              <a:t>Rollnick</a:t>
            </a:r>
            <a:r>
              <a:rPr lang="en-US" altLang="en-US" sz="1800" dirty="0" smtClean="0"/>
              <a:t>, W. Miller and C. Butler </a:t>
            </a:r>
            <a:r>
              <a:rPr lang="en-US" altLang="en-US" sz="1800" u="sng" dirty="0" smtClean="0"/>
              <a:t>Motivational Interviewing in Health Care</a:t>
            </a:r>
            <a:r>
              <a:rPr lang="en-US" altLang="en-US" sz="1800" dirty="0" smtClean="0"/>
              <a:t>, 2008.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449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A1FACB7-34CC-497A-B50B-10606D9B176A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pPr algn="l"/>
            <a:r>
              <a:rPr lang="en-US" altLang="en-US" b="1" dirty="0" smtClean="0"/>
              <a:t>Principles of MI</a:t>
            </a:r>
          </a:p>
        </p:txBody>
      </p:sp>
      <p:sp>
        <p:nvSpPr>
          <p:cNvPr id="5120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28255" y="1600200"/>
            <a:ext cx="7543800" cy="4114800"/>
          </a:xfrm>
          <a:noFill/>
        </p:spPr>
        <p:txBody>
          <a:bodyPr lIns="90488" tIns="44450" rIns="90488" bIns="44450">
            <a:normAutofit fontScale="40000" lnSpcReduction="200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en-US" altLang="en-US" sz="6700" dirty="0" smtClean="0"/>
              <a:t>There are five distinct principles:</a:t>
            </a:r>
          </a:p>
          <a:p>
            <a:pPr marL="0" indent="0">
              <a:buNone/>
              <a:tabLst>
                <a:tab pos="0" algn="l"/>
              </a:tabLst>
            </a:pPr>
            <a:endParaRPr lang="en-US" altLang="en-US" sz="6700" dirty="0" smtClean="0"/>
          </a:p>
          <a:p>
            <a:pPr marL="742950" indent="-742950">
              <a:buFont typeface="Wingdings" pitchFamily="2" charset="2"/>
              <a:buAutoNum type="arabicPeriod"/>
              <a:tabLst>
                <a:tab pos="0" algn="l"/>
              </a:tabLst>
            </a:pPr>
            <a:r>
              <a:rPr lang="en-US" altLang="en-US" sz="8000" dirty="0" smtClean="0"/>
              <a:t>Express Empathy</a:t>
            </a:r>
          </a:p>
          <a:p>
            <a:pPr marL="742950" indent="-742950">
              <a:buFont typeface="Wingdings" pitchFamily="2" charset="2"/>
              <a:buAutoNum type="arabicPeriod"/>
              <a:tabLst>
                <a:tab pos="0" algn="l"/>
              </a:tabLst>
            </a:pPr>
            <a:r>
              <a:rPr lang="en-US" altLang="en-US" sz="8000" dirty="0" smtClean="0"/>
              <a:t>Support Self-Efficacy</a:t>
            </a:r>
          </a:p>
          <a:p>
            <a:pPr marL="742950" indent="-742950">
              <a:buFont typeface="Wingdings" pitchFamily="2" charset="2"/>
              <a:buAutoNum type="arabicPeriod"/>
              <a:tabLst>
                <a:tab pos="0" algn="l"/>
              </a:tabLst>
            </a:pPr>
            <a:r>
              <a:rPr lang="en-US" altLang="en-US" sz="8000" dirty="0" smtClean="0"/>
              <a:t>Create Discrepancy</a:t>
            </a:r>
          </a:p>
          <a:p>
            <a:pPr marL="742950" indent="-742950">
              <a:buFont typeface="Wingdings" pitchFamily="2" charset="2"/>
              <a:buAutoNum type="arabicPeriod"/>
              <a:tabLst>
                <a:tab pos="0" algn="l"/>
              </a:tabLst>
            </a:pPr>
            <a:r>
              <a:rPr lang="en-US" altLang="en-US" sz="8000" dirty="0" smtClean="0"/>
              <a:t>Avoid Arguments</a:t>
            </a:r>
          </a:p>
          <a:p>
            <a:pPr marL="742950" indent="-742950">
              <a:buFont typeface="Wingdings" pitchFamily="2" charset="2"/>
              <a:buAutoNum type="arabicPeriod"/>
              <a:tabLst>
                <a:tab pos="0" algn="l"/>
              </a:tabLst>
            </a:pPr>
            <a:r>
              <a:rPr lang="en-US" altLang="en-US" sz="8000" dirty="0" smtClean="0"/>
              <a:t>Roll with Resistance</a:t>
            </a:r>
          </a:p>
          <a:p>
            <a:pPr marL="742950" indent="-742950">
              <a:buFont typeface="Wingdings" pitchFamily="2" charset="2"/>
              <a:buAutoNum type="arabicPeriod"/>
              <a:tabLst>
                <a:tab pos="0" algn="l"/>
              </a:tabLst>
            </a:pPr>
            <a:endParaRPr lang="en-US" altLang="en-US" sz="3600" b="1" dirty="0" smtClean="0"/>
          </a:p>
          <a:p>
            <a:pPr marL="742950" indent="-742950">
              <a:buFont typeface="Wingdings" pitchFamily="2" charset="2"/>
              <a:buAutoNum type="arabicPeriod"/>
              <a:tabLst>
                <a:tab pos="0" algn="l"/>
              </a:tabLst>
            </a:pPr>
            <a:endParaRPr lang="en-US" altLang="en-US" sz="3600" b="1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19594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A1FACB7-34CC-497A-B50B-10606D9B176A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pPr algn="l"/>
            <a:endParaRPr lang="en-US" altLang="en-US" b="1" dirty="0" smtClean="0"/>
          </a:p>
        </p:txBody>
      </p:sp>
      <p:sp>
        <p:nvSpPr>
          <p:cNvPr id="5120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28255" y="1600200"/>
            <a:ext cx="7543800" cy="4114800"/>
          </a:xfrm>
          <a:noFill/>
        </p:spPr>
        <p:txBody>
          <a:bodyPr lIns="90488" tIns="44450" rIns="90488" bIns="44450">
            <a:normAutofit fontScale="85000" lnSpcReduction="10000"/>
          </a:bodyPr>
          <a:lstStyle/>
          <a:p>
            <a:pPr marL="0" indent="0">
              <a:buNone/>
              <a:tabLst>
                <a:tab pos="0" algn="l"/>
              </a:tabLst>
            </a:pPr>
            <a:endParaRPr lang="en-US" altLang="en-US" sz="6700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en-US" altLang="en-US" sz="5700" dirty="0" smtClean="0"/>
              <a:t>ACTIVITY...COLLABORATION</a:t>
            </a:r>
          </a:p>
          <a:p>
            <a:pPr marL="742950" indent="-742950">
              <a:buFont typeface="Wingdings" pitchFamily="2" charset="2"/>
              <a:buAutoNum type="arabicPeriod"/>
              <a:tabLst>
                <a:tab pos="0" algn="l"/>
              </a:tabLst>
            </a:pPr>
            <a:endParaRPr lang="en-US" altLang="en-US" sz="3600" b="1" dirty="0" smtClean="0"/>
          </a:p>
          <a:p>
            <a:pPr marL="742950" indent="-742950">
              <a:buFont typeface="Wingdings" pitchFamily="2" charset="2"/>
              <a:buAutoNum type="arabicPeriod"/>
              <a:tabLst>
                <a:tab pos="0" algn="l"/>
              </a:tabLst>
            </a:pPr>
            <a:endParaRPr lang="en-US" altLang="en-US" sz="3600" b="1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3757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97F2483-70B9-481D-9C95-DEADCEDD323E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3600" dirty="0" smtClean="0"/>
              <a:t>   </a:t>
            </a:r>
            <a:r>
              <a:rPr lang="en-US" altLang="en-US" b="1" dirty="0" smtClean="0"/>
              <a:t>Therapeutic Alliance</a:t>
            </a:r>
          </a:p>
        </p:txBody>
      </p:sp>
      <p:sp>
        <p:nvSpPr>
          <p:cNvPr id="5120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00100" y="1600200"/>
            <a:ext cx="7543800" cy="4114800"/>
          </a:xfrm>
        </p:spPr>
        <p:txBody>
          <a:bodyPr lIns="90488" tIns="44450" rIns="90488" bIns="44450">
            <a:normAutofit/>
          </a:bodyPr>
          <a:lstStyle/>
          <a:p>
            <a:pPr>
              <a:defRPr/>
            </a:pPr>
            <a:endParaRPr lang="en-US" sz="3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83452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86691" y="30480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b="1" dirty="0" smtClean="0"/>
              <a:t>Agenda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86691" y="1600200"/>
            <a:ext cx="838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 eaLnBrk="1" hangingPunct="1">
              <a:buClr>
                <a:schemeClr val="tx1"/>
              </a:buClr>
              <a:buSzPct val="100000"/>
              <a:buAutoNum type="arabicPeriod"/>
            </a:pPr>
            <a:r>
              <a:rPr lang="en-US" altLang="en-US" dirty="0" smtClean="0"/>
              <a:t>Explore Change…Motivation…Resistance</a:t>
            </a:r>
          </a:p>
          <a:p>
            <a:pPr marL="514350" indent="-514350" eaLnBrk="1" hangingPunct="1">
              <a:buClr>
                <a:schemeClr val="tx1"/>
              </a:buClr>
              <a:buSzPct val="100000"/>
              <a:buAutoNum type="arabicPeriod"/>
            </a:pPr>
            <a:r>
              <a:rPr lang="en-US" altLang="en-US" dirty="0" smtClean="0"/>
              <a:t>Brief Overview </a:t>
            </a:r>
            <a:r>
              <a:rPr lang="en-US" altLang="en-US" dirty="0"/>
              <a:t>of </a:t>
            </a:r>
            <a:r>
              <a:rPr lang="en-US" altLang="en-US" dirty="0" smtClean="0"/>
              <a:t>MI</a:t>
            </a:r>
          </a:p>
          <a:p>
            <a:pPr marL="514350" indent="-514350" eaLnBrk="1" hangingPunct="1">
              <a:buClr>
                <a:schemeClr val="tx1"/>
              </a:buClr>
              <a:buSzPct val="100000"/>
              <a:buAutoNum type="arabicPeriod"/>
            </a:pPr>
            <a:r>
              <a:rPr lang="en-US" altLang="en-US" dirty="0" smtClean="0"/>
              <a:t>The Therapist’s Role </a:t>
            </a:r>
            <a:r>
              <a:rPr lang="en-US" altLang="en-US" dirty="0"/>
              <a:t>in </a:t>
            </a:r>
            <a:r>
              <a:rPr lang="en-US" altLang="en-US" dirty="0" smtClean="0"/>
              <a:t>MI</a:t>
            </a:r>
          </a:p>
          <a:p>
            <a:pPr marL="512763" indent="-512763" eaLnBrk="1" hangingPunct="1">
              <a:buClr>
                <a:schemeClr val="tx1"/>
              </a:buClr>
              <a:buSzPct val="100000"/>
              <a:buAutoNum type="arabicPeriod"/>
            </a:pPr>
            <a:r>
              <a:rPr lang="en-US" altLang="en-US" dirty="0" smtClean="0"/>
              <a:t>Strategies…Roll With Resistance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9377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A1FACB7-34CC-497A-B50B-10606D9B176A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143000"/>
          </a:xfrm>
          <a:noFill/>
        </p:spPr>
        <p:txBody>
          <a:bodyPr lIns="90488" tIns="44450" rIns="90488" bIns="44450" anchor="ctr"/>
          <a:lstStyle/>
          <a:p>
            <a:pPr algn="l"/>
            <a:endParaRPr lang="en-US" altLang="en-US" sz="3600" dirty="0" smtClean="0"/>
          </a:p>
        </p:txBody>
      </p:sp>
      <p:sp>
        <p:nvSpPr>
          <p:cNvPr id="5120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00100" y="1600200"/>
            <a:ext cx="7543800" cy="4114800"/>
          </a:xfrm>
          <a:noFill/>
        </p:spPr>
        <p:txBody>
          <a:bodyPr lIns="90488" tIns="44450" rIns="90488" bIns="44450">
            <a:normAutofit/>
          </a:bodyPr>
          <a:lstStyle/>
          <a:p>
            <a:pPr marL="0" indent="0" algn="ctr">
              <a:buNone/>
              <a:tabLst>
                <a:tab pos="0" algn="l"/>
              </a:tabLst>
            </a:pPr>
            <a:r>
              <a:rPr lang="en-US" altLang="en-US" dirty="0" smtClean="0"/>
              <a:t>There are necessary qualities a Therapist brings to a helping-relationship in order for it to be effective. </a:t>
            </a:r>
          </a:p>
        </p:txBody>
      </p:sp>
    </p:spTree>
    <p:extLst>
      <p:ext uri="{BB962C8B-B14F-4D97-AF65-F5344CB8AC3E}">
        <p14:creationId xmlns:p14="http://schemas.microsoft.com/office/powerpoint/2010/main" val="17226065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741218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Necessary Qualities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3618" y="1676400"/>
            <a:ext cx="457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b="1" kern="0" dirty="0" smtClean="0">
                <a:solidFill>
                  <a:srgbClr val="C00000"/>
                </a:solidFill>
              </a:rPr>
              <a:t>Skillset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kern="0" dirty="0" smtClean="0"/>
              <a:t>Be Present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kern="0" dirty="0" smtClean="0"/>
              <a:t>Effective Listener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kern="0" dirty="0" smtClean="0"/>
              <a:t>Skilled Communicator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kern="0" dirty="0" smtClean="0"/>
              <a:t>Emotionally Intelligent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kern="0" dirty="0" smtClean="0"/>
              <a:t>Skilled in MI concepts, principles and strategies. </a:t>
            </a:r>
          </a:p>
        </p:txBody>
      </p:sp>
    </p:spTree>
    <p:extLst>
      <p:ext uri="{BB962C8B-B14F-4D97-AF65-F5344CB8AC3E}">
        <p14:creationId xmlns:p14="http://schemas.microsoft.com/office/powerpoint/2010/main" val="3761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741218" y="30480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dirty="0" smtClean="0"/>
              <a:t>Necessary Qualities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07473" y="1600200"/>
            <a:ext cx="358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b="1" kern="0" dirty="0" smtClean="0">
                <a:solidFill>
                  <a:srgbClr val="C00000"/>
                </a:solidFill>
              </a:rPr>
              <a:t>Mindset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Willing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Accepting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Committed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Collaborative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Empathetic 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Compassionate </a:t>
            </a:r>
          </a:p>
        </p:txBody>
      </p:sp>
    </p:spTree>
    <p:extLst>
      <p:ext uri="{BB962C8B-B14F-4D97-AF65-F5344CB8AC3E}">
        <p14:creationId xmlns:p14="http://schemas.microsoft.com/office/powerpoint/2010/main" val="12852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153400" cy="1143000"/>
          </a:xfrm>
          <a:noFill/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/>
              <a:t>Therapists and Client Motivation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08909"/>
            <a:ext cx="815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/>
              <a:t>Style/personality influence outcomes</a:t>
            </a:r>
          </a:p>
          <a:p>
            <a:pPr eaLnBrk="1" hangingPunct="1">
              <a:defRPr/>
            </a:pPr>
            <a:r>
              <a:rPr lang="en-US" sz="3400" dirty="0" smtClean="0"/>
              <a:t>Empathic therapists have better outcomes</a:t>
            </a:r>
          </a:p>
          <a:p>
            <a:pPr eaLnBrk="1" hangingPunct="1">
              <a:defRPr/>
            </a:pPr>
            <a:r>
              <a:rPr lang="en-US" sz="3400" dirty="0" smtClean="0"/>
              <a:t>Expectations influence outcomes</a:t>
            </a:r>
          </a:p>
          <a:p>
            <a:pPr eaLnBrk="1" hangingPunct="1">
              <a:defRPr/>
            </a:pPr>
            <a:r>
              <a:rPr lang="en-US" sz="3400" dirty="0" smtClean="0"/>
              <a:t>Differences in drop-out rates</a:t>
            </a:r>
          </a:p>
          <a:p>
            <a:pPr eaLnBrk="1" hangingPunct="1">
              <a:defRPr/>
            </a:pPr>
            <a:r>
              <a:rPr lang="en-US" sz="3400" dirty="0" smtClean="0"/>
              <a:t>Differences in outcome rates</a:t>
            </a:r>
          </a:p>
          <a:p>
            <a:pPr eaLnBrk="1" hangingPunct="1">
              <a:defRPr/>
            </a:pPr>
            <a:r>
              <a:rPr lang="en-US" sz="3400" dirty="0" smtClean="0"/>
              <a:t>Simple actions decrease drop-out</a:t>
            </a:r>
          </a:p>
        </p:txBody>
      </p:sp>
    </p:spTree>
    <p:extLst>
      <p:ext uri="{BB962C8B-B14F-4D97-AF65-F5344CB8AC3E}">
        <p14:creationId xmlns:p14="http://schemas.microsoft.com/office/powerpoint/2010/main" val="3926618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/>
              <a:t>The Professional’s Role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1447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800" dirty="0"/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“Therapists adopting a hostile-confrontational style tend to elicit more withdrawal, lower involvement, distancing, and resistance.” 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“For those (women) with low self-image, confrontational group therapy appeared to have a detrimental effect.” </a:t>
            </a:r>
            <a:endParaRPr lang="en-US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000" i="1" dirty="0"/>
              <a:t>(Waltman,1995, Journal of Substance Abuse Treatment)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80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B097922E-ADE1-412D-85AC-C0095257D1B5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58374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MI Strategies</a:t>
            </a:r>
          </a:p>
        </p:txBody>
      </p:sp>
    </p:spTree>
    <p:extLst>
      <p:ext uri="{BB962C8B-B14F-4D97-AF65-F5344CB8AC3E}">
        <p14:creationId xmlns:p14="http://schemas.microsoft.com/office/powerpoint/2010/main" val="8567178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66CF2B7-0A32-48AA-B079-D68CCF242EF0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886691" y="630383"/>
            <a:ext cx="777557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4000" b="1" dirty="0" smtClean="0">
                <a:latin typeface="+mj-lt"/>
              </a:rPr>
              <a:t>OARS-Opening Strategy </a:t>
            </a:r>
            <a:endParaRPr kumimoji="0" lang="en-US" altLang="en-US" sz="4000" b="1" dirty="0">
              <a:latin typeface="+mj-lt"/>
            </a:endParaRPr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1086715" y="1905000"/>
            <a:ext cx="73755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kumimoji="0" lang="en-US" altLang="en-US" dirty="0" smtClean="0">
                <a:latin typeface="+mj-lt"/>
              </a:rPr>
              <a:t>Open-ended questions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kumimoji="0" lang="en-US" altLang="en-US" dirty="0" smtClean="0">
                <a:latin typeface="+mj-lt"/>
              </a:rPr>
              <a:t>Affirmations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kumimoji="0" lang="en-US" altLang="en-US" dirty="0" smtClean="0">
                <a:latin typeface="+mj-lt"/>
              </a:rPr>
              <a:t>Reflections 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kumimoji="0" lang="en-US" altLang="en-US" dirty="0" smtClean="0">
                <a:latin typeface="+mj-lt"/>
              </a:rPr>
              <a:t>Summaries</a:t>
            </a:r>
          </a:p>
        </p:txBody>
      </p:sp>
    </p:spTree>
    <p:extLst>
      <p:ext uri="{BB962C8B-B14F-4D97-AF65-F5344CB8AC3E}">
        <p14:creationId xmlns:p14="http://schemas.microsoft.com/office/powerpoint/2010/main" val="8505501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/>
              <a:t>Change Talk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Client identifies that behavior might be problematic</a:t>
            </a:r>
          </a:p>
          <a:p>
            <a:pPr eaLnBrk="1" hangingPunct="1"/>
            <a:r>
              <a:rPr lang="en-US" altLang="en-US" dirty="0" smtClean="0"/>
              <a:t>Client expresses concern about a behavior</a:t>
            </a:r>
          </a:p>
          <a:p>
            <a:pPr eaLnBrk="1" hangingPunct="1"/>
            <a:r>
              <a:rPr lang="en-US" altLang="en-US" dirty="0" smtClean="0"/>
              <a:t>Client expresses a desire to change the behavior</a:t>
            </a:r>
          </a:p>
        </p:txBody>
      </p:sp>
    </p:spTree>
    <p:extLst>
      <p:ext uri="{BB962C8B-B14F-4D97-AF65-F5344CB8AC3E}">
        <p14:creationId xmlns:p14="http://schemas.microsoft.com/office/powerpoint/2010/main" val="413264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67027CA-BAD0-4537-83C7-0F278D1AB3E4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09573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2296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b="1" dirty="0" smtClean="0"/>
              <a:t>Change Talk</a:t>
            </a:r>
            <a:endParaRPr lang="en-US" altLang="en-US" b="1" dirty="0" smtClean="0"/>
          </a:p>
        </p:txBody>
      </p:sp>
      <p:sp>
        <p:nvSpPr>
          <p:cNvPr id="1095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543800" cy="4114800"/>
          </a:xfrm>
          <a:noFill/>
        </p:spPr>
        <p:txBody>
          <a:bodyPr lIns="90488" tIns="44450" rIns="90488" bIns="44450"/>
          <a:lstStyle/>
          <a:p>
            <a:pPr marL="0" indent="0">
              <a:buFont typeface="Wingdings" pitchFamily="2" charset="2"/>
              <a:buNone/>
            </a:pPr>
            <a:r>
              <a:rPr lang="en-US" altLang="en-US" sz="3600" dirty="0" smtClean="0"/>
              <a:t>MI uses an acronym to identify types of “change-talk”. The acronym is DARN-C.</a:t>
            </a:r>
          </a:p>
        </p:txBody>
      </p:sp>
    </p:spTree>
    <p:extLst>
      <p:ext uri="{BB962C8B-B14F-4D97-AF65-F5344CB8AC3E}">
        <p14:creationId xmlns:p14="http://schemas.microsoft.com/office/powerpoint/2010/main" val="35142791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hidden">
          <a:xfrm>
            <a:off x="7146925" y="2540000"/>
            <a:ext cx="2008188" cy="3997325"/>
          </a:xfrm>
          <a:custGeom>
            <a:avLst/>
            <a:gdLst>
              <a:gd name="T0" fmla="*/ 2147483647 w 1265"/>
              <a:gd name="T1" fmla="*/ 0 h 2518"/>
              <a:gd name="T2" fmla="*/ 2147483647 w 1265"/>
              <a:gd name="T3" fmla="*/ 2147483647 h 2518"/>
              <a:gd name="T4" fmla="*/ 2147483647 w 1265"/>
              <a:gd name="T5" fmla="*/ 2147483647 h 2518"/>
              <a:gd name="T6" fmla="*/ 2147483647 w 1265"/>
              <a:gd name="T7" fmla="*/ 2147483647 h 2518"/>
              <a:gd name="T8" fmla="*/ 2147483647 w 1265"/>
              <a:gd name="T9" fmla="*/ 2147483647 h 2518"/>
              <a:gd name="T10" fmla="*/ 2147483647 w 1265"/>
              <a:gd name="T11" fmla="*/ 2147483647 h 2518"/>
              <a:gd name="T12" fmla="*/ 2147483647 w 1265"/>
              <a:gd name="T13" fmla="*/ 2147483647 h 2518"/>
              <a:gd name="T14" fmla="*/ 2147483647 w 1265"/>
              <a:gd name="T15" fmla="*/ 2147483647 h 2518"/>
              <a:gd name="T16" fmla="*/ 2147483647 w 1265"/>
              <a:gd name="T17" fmla="*/ 2147483647 h 2518"/>
              <a:gd name="T18" fmla="*/ 2147483647 w 1265"/>
              <a:gd name="T19" fmla="*/ 2147483647 h 2518"/>
              <a:gd name="T20" fmla="*/ 2147483647 w 1265"/>
              <a:gd name="T21" fmla="*/ 2147483647 h 2518"/>
              <a:gd name="T22" fmla="*/ 2147483647 w 1265"/>
              <a:gd name="T23" fmla="*/ 2147483647 h 2518"/>
              <a:gd name="T24" fmla="*/ 2147483647 w 1265"/>
              <a:gd name="T25" fmla="*/ 2147483647 h 2518"/>
              <a:gd name="T26" fmla="*/ 0 w 1265"/>
              <a:gd name="T27" fmla="*/ 2147483647 h 2518"/>
              <a:gd name="T28" fmla="*/ 2147483647 w 1265"/>
              <a:gd name="T29" fmla="*/ 2147483647 h 2518"/>
              <a:gd name="T30" fmla="*/ 2147483647 w 1265"/>
              <a:gd name="T31" fmla="*/ 2147483647 h 2518"/>
              <a:gd name="T32" fmla="*/ 2147483647 w 1265"/>
              <a:gd name="T33" fmla="*/ 2147483647 h 2518"/>
              <a:gd name="T34" fmla="*/ 2147483647 w 1265"/>
              <a:gd name="T35" fmla="*/ 2147483647 h 2518"/>
              <a:gd name="T36" fmla="*/ 2147483647 w 1265"/>
              <a:gd name="T37" fmla="*/ 2147483647 h 2518"/>
              <a:gd name="T38" fmla="*/ 2147483647 w 1265"/>
              <a:gd name="T39" fmla="*/ 2147483647 h 2518"/>
              <a:gd name="T40" fmla="*/ 2147483647 w 1265"/>
              <a:gd name="T41" fmla="*/ 2147483647 h 2518"/>
              <a:gd name="T42" fmla="*/ 2147483647 w 1265"/>
              <a:gd name="T43" fmla="*/ 2147483647 h 2518"/>
              <a:gd name="T44" fmla="*/ 2147483647 w 1265"/>
              <a:gd name="T45" fmla="*/ 2147483647 h 2518"/>
              <a:gd name="T46" fmla="*/ 2147483647 w 1265"/>
              <a:gd name="T47" fmla="*/ 2147483647 h 2518"/>
              <a:gd name="T48" fmla="*/ 2147483647 w 1265"/>
              <a:gd name="T49" fmla="*/ 2147483647 h 2518"/>
              <a:gd name="T50" fmla="*/ 2147483647 w 1265"/>
              <a:gd name="T51" fmla="*/ 2147483647 h 2518"/>
              <a:gd name="T52" fmla="*/ 2147483647 w 1265"/>
              <a:gd name="T53" fmla="*/ 0 h 251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rgbClr val="00007A"/>
              </a:gs>
              <a:gs pos="100000">
                <a:srgbClr val="555BA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54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1295400" y="381000"/>
            <a:ext cx="7315200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Flow of Change Talk</a:t>
            </a:r>
            <a:endParaRPr lang="en-U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819400" y="1736725"/>
            <a:ext cx="63246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Desire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Ability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Reasons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Need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36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Commitment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										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Change	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4572000" y="3946525"/>
            <a:ext cx="609600" cy="6096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54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5791200" y="5105400"/>
            <a:ext cx="838200" cy="8382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54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981200" y="1889125"/>
            <a:ext cx="609600" cy="6096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54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295400" y="1339850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AB4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AEAE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54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anose="05000000000000000000" pitchFamily="2" charset="2"/>
              <a:buChar char="u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endParaRPr kumimoji="0"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0219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6A0EF9-F333-4119-BADE-0A9561442590}" type="slidenum">
              <a:rPr lang="en-US" altLang="en-US" sz="1400" smtClean="0">
                <a:solidFill>
                  <a:schemeClr val="bg2"/>
                </a:solidFill>
              </a:rPr>
              <a:pPr/>
              <a:t>3</a:t>
            </a:fld>
            <a:endParaRPr lang="en-US" altLang="en-US" sz="1400" dirty="0" smtClean="0">
              <a:solidFill>
                <a:schemeClr val="bg2"/>
              </a:solidFill>
            </a:endParaRPr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229600" cy="1143000"/>
          </a:xfrm>
        </p:spPr>
        <p:txBody>
          <a:bodyPr/>
          <a:lstStyle/>
          <a:p>
            <a:pPr algn="l"/>
            <a:r>
              <a:rPr lang="en-US" altLang="en-US" b="1" dirty="0" smtClean="0"/>
              <a:t>How Does Behavior Change</a:t>
            </a:r>
            <a:r>
              <a:rPr lang="en-US" altLang="en-US" dirty="0" smtClean="0"/>
              <a:t>?</a:t>
            </a:r>
            <a:endParaRPr lang="en-US" altLang="en-US" sz="3600" dirty="0" smtClean="0"/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419600"/>
            <a:ext cx="7772400" cy="838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7545388" algn="r"/>
              </a:tabLst>
            </a:pPr>
            <a:r>
              <a:rPr lang="en-US" altLang="en-US" sz="4000" dirty="0" smtClean="0"/>
              <a:t>Behavior A	Behavior B	</a:t>
            </a:r>
          </a:p>
        </p:txBody>
      </p:sp>
      <p:graphicFrame>
        <p:nvGraphicFramePr>
          <p:cNvPr id="4101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220975"/>
              </p:ext>
            </p:extLst>
          </p:nvPr>
        </p:nvGraphicFramePr>
        <p:xfrm>
          <a:off x="3505200" y="2209800"/>
          <a:ext cx="18669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Clip" r:id="rId3" imgW="1866900" imgH="4013200" progId="MS_ClipArt_Gallery.2">
                  <p:embed/>
                </p:oleObj>
              </mc:Choice>
              <mc:Fallback>
                <p:oleObj name="Clip" r:id="rId3" imgW="1866900" imgH="40132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09800"/>
                        <a:ext cx="186690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Line 1030"/>
          <p:cNvSpPr>
            <a:spLocks noChangeShapeType="1"/>
          </p:cNvSpPr>
          <p:nvPr/>
        </p:nvSpPr>
        <p:spPr bwMode="auto">
          <a:xfrm>
            <a:off x="3505200" y="4876800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12609FEE-218C-4862-994C-C1141232EE1B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1162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229600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pPr algn="l"/>
            <a:r>
              <a:rPr lang="en-US" altLang="en-US" b="1" dirty="0" smtClean="0"/>
              <a:t>Change Talk</a:t>
            </a:r>
          </a:p>
        </p:txBody>
      </p:sp>
      <p:sp>
        <p:nvSpPr>
          <p:cNvPr id="1116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543800" cy="4114800"/>
          </a:xfrm>
          <a:noFill/>
        </p:spPr>
        <p:txBody>
          <a:bodyPr lIns="90488" tIns="44450" rIns="90488" bIns="44450"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b="1" dirty="0" smtClean="0"/>
              <a:t>Preparatory Change Talk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Desire (I want to change)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Ability (I can change)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Reason (It’s important to change)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Need (I should change)</a:t>
            </a:r>
          </a:p>
        </p:txBody>
      </p:sp>
    </p:spTree>
    <p:extLst>
      <p:ext uri="{BB962C8B-B14F-4D97-AF65-F5344CB8AC3E}">
        <p14:creationId xmlns:p14="http://schemas.microsoft.com/office/powerpoint/2010/main" val="4250914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12609FEE-218C-4862-994C-C1141232EE1B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31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1162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229600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pPr algn="l"/>
            <a:r>
              <a:rPr lang="en-US" altLang="en-US" b="1" dirty="0" smtClean="0"/>
              <a:t>Change Talk</a:t>
            </a:r>
          </a:p>
        </p:txBody>
      </p:sp>
      <p:sp>
        <p:nvSpPr>
          <p:cNvPr id="1116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543800" cy="4114800"/>
          </a:xfrm>
          <a:noFill/>
        </p:spPr>
        <p:txBody>
          <a:bodyPr lIns="90488" tIns="44450" rIns="90488" bIns="44450"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b="1" dirty="0" smtClean="0"/>
              <a:t>Preparatory Change Talk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Desire (I want to change)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Ability (I can change)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Reason (It’s important to change)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Need (I should change)</a:t>
            </a:r>
          </a:p>
        </p:txBody>
      </p:sp>
    </p:spTree>
    <p:extLst>
      <p:ext uri="{BB962C8B-B14F-4D97-AF65-F5344CB8AC3E}">
        <p14:creationId xmlns:p14="http://schemas.microsoft.com/office/powerpoint/2010/main" val="9004272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1136D8B5-27DB-4DB9-91CD-64005D7E8E3A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32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13669" name="Rectangle 4"/>
          <p:cNvSpPr>
            <a:spLocks noGrp="1" noChangeArrowheads="1"/>
          </p:cNvSpPr>
          <p:nvPr>
            <p:ph type="title"/>
          </p:nvPr>
        </p:nvSpPr>
        <p:spPr>
          <a:xfrm>
            <a:off x="713509" y="304800"/>
            <a:ext cx="82296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Change Talk</a:t>
            </a:r>
            <a:endParaRPr lang="en-US" altLang="en-US" dirty="0" smtClean="0"/>
          </a:p>
        </p:txBody>
      </p:sp>
      <p:sp>
        <p:nvSpPr>
          <p:cNvPr id="1136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467600" cy="4114800"/>
          </a:xfrm>
          <a:noFill/>
        </p:spPr>
        <p:txBody>
          <a:bodyPr lIns="90488" tIns="44450" rIns="90488" bIns="44450"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b="1" dirty="0" smtClean="0"/>
              <a:t>Implementing Change Talk</a:t>
            </a:r>
          </a:p>
          <a:p>
            <a:r>
              <a:rPr lang="en-US" altLang="en-US" dirty="0" smtClean="0"/>
              <a:t>Commitment (I will make changes.)</a:t>
            </a:r>
          </a:p>
          <a:p>
            <a:r>
              <a:rPr lang="en-US" altLang="en-US" dirty="0" smtClean="0"/>
              <a:t>Activation (I am ready, prepared, willing)</a:t>
            </a:r>
          </a:p>
          <a:p>
            <a:r>
              <a:rPr lang="en-US" altLang="en-US" dirty="0" smtClean="0"/>
              <a:t>Taking steps (I am taking actions to…)</a:t>
            </a:r>
          </a:p>
        </p:txBody>
      </p:sp>
    </p:spTree>
    <p:extLst>
      <p:ext uri="{BB962C8B-B14F-4D97-AF65-F5344CB8AC3E}">
        <p14:creationId xmlns:p14="http://schemas.microsoft.com/office/powerpoint/2010/main" val="33459753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A2194BD-A0BF-4D24-BEE1-E0E78C3FACA4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33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17765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2296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Eliciting Change Talk</a:t>
            </a:r>
            <a:endParaRPr lang="en-US" altLang="en-US" dirty="0" smtClean="0"/>
          </a:p>
        </p:txBody>
      </p:sp>
      <p:sp>
        <p:nvSpPr>
          <p:cNvPr id="11776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467600" cy="4114800"/>
          </a:xfrm>
          <a:noFill/>
        </p:spPr>
        <p:txBody>
          <a:bodyPr lIns="90488" tIns="44450" rIns="90488" bIns="44450">
            <a:normAutofit fontScale="47500" lnSpcReduction="20000"/>
          </a:bodyPr>
          <a:lstStyle/>
          <a:p>
            <a:endParaRPr lang="en-US" altLang="en-US" sz="3600" dirty="0" smtClean="0"/>
          </a:p>
          <a:p>
            <a:r>
              <a:rPr lang="en-US" altLang="en-US" sz="6000" dirty="0"/>
              <a:t>Importance/Confidence Ruler </a:t>
            </a:r>
          </a:p>
          <a:p>
            <a:r>
              <a:rPr lang="en-US" altLang="en-US" sz="5800" dirty="0" smtClean="0"/>
              <a:t>Exploring problem </a:t>
            </a:r>
          </a:p>
          <a:p>
            <a:r>
              <a:rPr lang="en-US" altLang="en-US" sz="5800" dirty="0" smtClean="0"/>
              <a:t>Looking backward / Looking forward </a:t>
            </a:r>
          </a:p>
          <a:p>
            <a:r>
              <a:rPr lang="en-US" altLang="en-US" sz="5800" dirty="0" smtClean="0"/>
              <a:t>Exploring values and discrepancy with behavior </a:t>
            </a:r>
          </a:p>
          <a:p>
            <a:r>
              <a:rPr lang="en-US" altLang="en-US" sz="5800" dirty="0" smtClean="0"/>
              <a:t>Considering pros and cons (decisional balance) </a:t>
            </a:r>
          </a:p>
          <a:p>
            <a:r>
              <a:rPr lang="en-US" altLang="en-US" sz="5800" dirty="0" smtClean="0"/>
              <a:t>Exploring Extremes </a:t>
            </a:r>
          </a:p>
          <a:p>
            <a:r>
              <a:rPr lang="en-US" altLang="en-US" sz="5800" dirty="0" smtClean="0"/>
              <a:t>Planning and Committing </a:t>
            </a:r>
          </a:p>
        </p:txBody>
      </p:sp>
    </p:spTree>
    <p:extLst>
      <p:ext uri="{BB962C8B-B14F-4D97-AF65-F5344CB8AC3E}">
        <p14:creationId xmlns:p14="http://schemas.microsoft.com/office/powerpoint/2010/main" val="28621881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FFDF582-9C20-445D-A741-9A3723C9D906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34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78853" name="Rectangle 4"/>
          <p:cNvSpPr>
            <a:spLocks noGrp="1" noChangeArrowheads="1"/>
          </p:cNvSpPr>
          <p:nvPr>
            <p:ph type="title"/>
          </p:nvPr>
        </p:nvSpPr>
        <p:spPr>
          <a:xfrm>
            <a:off x="848591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Resistance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01000" cy="4114800"/>
          </a:xfrm>
        </p:spPr>
        <p:txBody>
          <a:bodyPr lIns="90488" tIns="44450" rIns="90488" bIns="44450">
            <a:noAutofit/>
          </a:bodyPr>
          <a:lstStyle/>
          <a:p>
            <a:endParaRPr lang="en-US" dirty="0"/>
          </a:p>
          <a:p>
            <a:r>
              <a:rPr lang="en-US" dirty="0"/>
              <a:t>In Motivational Interviewing “Resistance” is defined as a misalliance in the counselor-client relationship and not an inherent “</a:t>
            </a:r>
            <a:r>
              <a:rPr lang="en-US" dirty="0" smtClean="0"/>
              <a:t>symptom” of </a:t>
            </a:r>
            <a:r>
              <a:rPr lang="en-US" dirty="0"/>
              <a:t>addiction. </a:t>
            </a:r>
            <a:endParaRPr lang="en-US" dirty="0" smtClean="0"/>
          </a:p>
          <a:p>
            <a:r>
              <a:rPr lang="en-US" dirty="0"/>
              <a:t>Normal, natural and to be expected</a:t>
            </a:r>
          </a:p>
          <a:p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668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FFDF582-9C20-445D-A741-9A3723C9D906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35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78853" name="Rectangle 4"/>
          <p:cNvSpPr>
            <a:spLocks noGrp="1" noChangeArrowheads="1"/>
          </p:cNvSpPr>
          <p:nvPr>
            <p:ph type="title"/>
          </p:nvPr>
        </p:nvSpPr>
        <p:spPr>
          <a:xfrm>
            <a:off x="886691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Resistance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01000" cy="4114800"/>
          </a:xfrm>
        </p:spPr>
        <p:txBody>
          <a:bodyPr lIns="90488" tIns="44450" rIns="90488" bIns="44450">
            <a:noAutofit/>
          </a:bodyPr>
          <a:lstStyle/>
          <a:p>
            <a:pPr>
              <a:defRPr/>
            </a:pPr>
            <a:r>
              <a:rPr lang="en-US" dirty="0" smtClean="0"/>
              <a:t>Argue </a:t>
            </a:r>
            <a:endParaRPr lang="en-US" dirty="0"/>
          </a:p>
          <a:p>
            <a:pPr>
              <a:defRPr/>
            </a:pPr>
            <a:r>
              <a:rPr lang="en-US" dirty="0"/>
              <a:t>Deny a problem </a:t>
            </a:r>
          </a:p>
          <a:p>
            <a:pPr>
              <a:defRPr/>
            </a:pPr>
            <a:r>
              <a:rPr lang="en-US" dirty="0"/>
              <a:t>Accuse </a:t>
            </a:r>
          </a:p>
          <a:p>
            <a:pPr>
              <a:defRPr/>
            </a:pPr>
            <a:r>
              <a:rPr lang="en-US" dirty="0"/>
              <a:t>Interrupt </a:t>
            </a:r>
          </a:p>
          <a:p>
            <a:pPr>
              <a:defRPr/>
            </a:pPr>
            <a:r>
              <a:rPr lang="en-US" dirty="0"/>
              <a:t>Disagree </a:t>
            </a:r>
          </a:p>
          <a:p>
            <a:pPr>
              <a:defRPr/>
            </a:pPr>
            <a:r>
              <a:rPr lang="en-US" dirty="0"/>
              <a:t>Passively resist though minimal answers </a:t>
            </a:r>
          </a:p>
          <a:p>
            <a:pPr>
              <a:defRPr/>
            </a:pPr>
            <a:r>
              <a:rPr lang="en-US" dirty="0"/>
              <a:t>Overtly comply due to mandate </a:t>
            </a:r>
          </a:p>
          <a:p>
            <a:pPr>
              <a:defRPr/>
            </a:pPr>
            <a:r>
              <a:rPr lang="en-US" dirty="0"/>
              <a:t>Become angry </a:t>
            </a:r>
          </a:p>
        </p:txBody>
      </p:sp>
    </p:spTree>
    <p:extLst>
      <p:ext uri="{BB962C8B-B14F-4D97-AF65-F5344CB8AC3E}">
        <p14:creationId xmlns:p14="http://schemas.microsoft.com/office/powerpoint/2010/main" val="42093463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FFDF582-9C20-445D-A741-9A3723C9D906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7885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Resistance—Sustain Talk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01000" cy="4114800"/>
          </a:xfrm>
        </p:spPr>
        <p:txBody>
          <a:bodyPr lIns="90488" tIns="44450" rIns="90488" bIns="44450">
            <a:noAutofit/>
          </a:bodyPr>
          <a:lstStyle/>
          <a:p>
            <a:endParaRPr lang="en-US" dirty="0"/>
          </a:p>
          <a:p>
            <a:r>
              <a:rPr lang="en-US" altLang="en-US" dirty="0"/>
              <a:t>MI currently uses the term “sustain-talk” to describe client communication that indicates a desire, plan or commitment to staying the same</a:t>
            </a:r>
            <a:r>
              <a:rPr lang="en-US" altLang="en-US" sz="4000" dirty="0"/>
              <a:t>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16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8852302-F3D8-4DD7-AEAB-9DD743374A9F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37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09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807036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pPr algn="l"/>
            <a:r>
              <a:rPr lang="en-US" altLang="en-US" sz="4800" dirty="0" smtClean="0"/>
              <a:t>Resistance—Sustain Talk </a:t>
            </a:r>
            <a:endParaRPr lang="en-US" altLang="en-US" dirty="0" smtClean="0"/>
          </a:p>
        </p:txBody>
      </p:sp>
      <p:sp>
        <p:nvSpPr>
          <p:cNvPr id="809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305800" cy="4114800"/>
          </a:xfrm>
          <a:noFill/>
        </p:spPr>
        <p:txBody>
          <a:bodyPr lIns="90488" tIns="44450" rIns="90488" bIns="44450">
            <a:normAutofit fontScale="92500" lnSpcReduction="20000"/>
          </a:bodyPr>
          <a:lstStyle/>
          <a:p>
            <a:endParaRPr lang="en-US" altLang="en-US" sz="2400" dirty="0" smtClean="0"/>
          </a:p>
          <a:p>
            <a:r>
              <a:rPr lang="en-US" altLang="en-US" dirty="0" smtClean="0"/>
              <a:t>“I don’t have a problem, it is all a mistake.” </a:t>
            </a:r>
          </a:p>
          <a:p>
            <a:r>
              <a:rPr lang="en-US" altLang="en-US" dirty="0" smtClean="0"/>
              <a:t>“You people are just out to make money on this.” </a:t>
            </a:r>
          </a:p>
          <a:p>
            <a:r>
              <a:rPr lang="en-US" altLang="en-US" dirty="0" smtClean="0"/>
              <a:t>“My wife thinks everyone has a problem because her father is an alcoholic.” </a:t>
            </a:r>
          </a:p>
          <a:p>
            <a:r>
              <a:rPr lang="en-US" altLang="en-US" dirty="0" smtClean="0"/>
              <a:t>“I know I need to cut down, but I can do it on my own.” </a:t>
            </a:r>
          </a:p>
          <a:p>
            <a:r>
              <a:rPr lang="en-US" altLang="en-US" dirty="0" smtClean="0"/>
              <a:t>“Coming to this program makes me feel worse, when do I get discharged?” </a:t>
            </a:r>
          </a:p>
        </p:txBody>
      </p:sp>
    </p:spTree>
    <p:extLst>
      <p:ext uri="{BB962C8B-B14F-4D97-AF65-F5344CB8AC3E}">
        <p14:creationId xmlns:p14="http://schemas.microsoft.com/office/powerpoint/2010/main" val="4202044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BAA5FF85-3F0C-4157-967C-979077A146EC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38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2949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pPr algn="l"/>
            <a:r>
              <a:rPr lang="en-US" altLang="en-US" sz="4800" dirty="0" smtClean="0"/>
              <a:t>Resistance—Responding 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84361"/>
            <a:ext cx="8001000" cy="41148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dirty="0" smtClean="0"/>
              <a:t>Roll with Resistance</a:t>
            </a:r>
          </a:p>
        </p:txBody>
      </p:sp>
    </p:spTree>
    <p:extLst>
      <p:ext uri="{BB962C8B-B14F-4D97-AF65-F5344CB8AC3E}">
        <p14:creationId xmlns:p14="http://schemas.microsoft.com/office/powerpoint/2010/main" val="4228983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4C3D10B-13C9-45C1-B781-9B051BA952FB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39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5053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5053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  <a:noFill/>
        </p:spPr>
        <p:txBody>
          <a:bodyPr lIns="90488" tIns="44450" rIns="90488" bIns="44450" anchor="ctr"/>
          <a:lstStyle/>
          <a:p>
            <a:r>
              <a:rPr lang="en-US" altLang="en-US" sz="4000" dirty="0" smtClean="0"/>
              <a:t>Summary</a:t>
            </a:r>
          </a:p>
        </p:txBody>
      </p:sp>
      <p:sp>
        <p:nvSpPr>
          <p:cNvPr id="1505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5256" y="1803042"/>
            <a:ext cx="7772400" cy="4114800"/>
          </a:xfrm>
          <a:noFill/>
        </p:spPr>
        <p:txBody>
          <a:bodyPr lIns="90488" tIns="44450" rIns="90488" bIns="44450">
            <a:noAutofit/>
          </a:bodyPr>
          <a:lstStyle/>
          <a:p>
            <a:r>
              <a:rPr lang="en-US" altLang="en-US" dirty="0" smtClean="0"/>
              <a:t>A style…a way of interacting with clients.  </a:t>
            </a:r>
          </a:p>
          <a:p>
            <a:r>
              <a:rPr lang="en-US" altLang="en-US" dirty="0" smtClean="0"/>
              <a:t>The goal is to resolve the client’s ambivalence and guide them in the direction of making a positive change.   </a:t>
            </a:r>
          </a:p>
          <a:p>
            <a:r>
              <a:rPr lang="en-US" altLang="en-US" dirty="0" smtClean="0"/>
              <a:t>Goal oriented and solution focused.</a:t>
            </a:r>
          </a:p>
          <a:p>
            <a:r>
              <a:rPr lang="en-US" altLang="en-US" dirty="0" smtClean="0"/>
              <a:t>Includes techniques to elicit “change talk” and “Sustain Talk.”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6386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F21EB3-91A8-4061-9E3F-2B410CC4B032}" type="slidenum">
              <a:rPr lang="en-US" altLang="en-US" sz="1400" smtClean="0">
                <a:solidFill>
                  <a:schemeClr val="bg2"/>
                </a:solidFill>
              </a:rPr>
              <a:pPr/>
              <a:t>4</a:t>
            </a:fld>
            <a:endParaRPr lang="en-US" altLang="en-US" sz="1400" dirty="0" smtClean="0">
              <a:solidFill>
                <a:schemeClr val="bg2"/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900545" y="3810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25400" cap="flat" cmpd="sng">
                <a:solidFill>
                  <a:schemeClr val="accent2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normAutofit/>
          </a:bodyPr>
          <a:lstStyle/>
          <a:p>
            <a:pPr algn="l"/>
            <a:r>
              <a:rPr lang="en-US" altLang="en-US" b="1" dirty="0" smtClean="0"/>
              <a:t>Introspective Exercise</a:t>
            </a:r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848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50800" indent="-50800" algn="ctr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marL="50800" indent="-50800">
              <a:buFont typeface="Wingdings" pitchFamily="2" charset="2"/>
              <a:buNone/>
              <a:defRPr/>
            </a:pPr>
            <a:r>
              <a:rPr lang="en-US" altLang="en-US" sz="2800" dirty="0" smtClean="0"/>
              <a:t>Think of a behavior you’ve tried to change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800" dirty="0" smtClean="0"/>
              <a:t>How much time elapsed between:</a:t>
            </a:r>
          </a:p>
          <a:p>
            <a:pPr>
              <a:buFont typeface="Wingdings" pitchFamily="2" charset="2"/>
              <a:buNone/>
              <a:defRPr/>
            </a:pPr>
            <a:endParaRPr lang="en-US" altLang="en-US" sz="2800" dirty="0" smtClean="0"/>
          </a:p>
          <a:p>
            <a:pPr lvl="1"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</a:t>
            </a:r>
            <a:r>
              <a:rPr lang="en-US" altLang="en-US" dirty="0" smtClean="0"/>
              <a:t>he first time you engaged in the behavior, and</a:t>
            </a:r>
          </a:p>
          <a:p>
            <a:pPr lvl="1"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</a:t>
            </a:r>
            <a:r>
              <a:rPr lang="en-US" altLang="en-US" dirty="0" smtClean="0"/>
              <a:t>he first time you recognized risk or consequences?</a:t>
            </a:r>
          </a:p>
          <a:p>
            <a:pPr marL="50800" indent="-50800">
              <a:buFont typeface="Wingdings" pitchFamily="2" charset="2"/>
              <a:buNone/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967034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BAA5FF85-3F0C-4157-967C-979077A146EC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40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2949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pPr algn="l"/>
            <a:r>
              <a:rPr lang="en-US" altLang="en-US" sz="4800" dirty="0" smtClean="0"/>
              <a:t>Resistance—Responding 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84361"/>
            <a:ext cx="8001000" cy="41148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dirty="0" smtClean="0"/>
              <a:t>Reflective </a:t>
            </a:r>
            <a:r>
              <a:rPr lang="en-US" dirty="0"/>
              <a:t>Techniques: </a:t>
            </a:r>
          </a:p>
          <a:p>
            <a:pPr lvl="1">
              <a:defRPr/>
            </a:pPr>
            <a:r>
              <a:rPr lang="en-US" sz="3200" dirty="0"/>
              <a:t>Simple Reflection </a:t>
            </a:r>
          </a:p>
          <a:p>
            <a:pPr lvl="1">
              <a:defRPr/>
            </a:pPr>
            <a:r>
              <a:rPr lang="en-US" sz="3200" dirty="0"/>
              <a:t>Double-sided Reflection </a:t>
            </a:r>
          </a:p>
          <a:p>
            <a:pPr lvl="1">
              <a:defRPr/>
            </a:pPr>
            <a:r>
              <a:rPr lang="en-US" sz="3200" dirty="0"/>
              <a:t>Amplified Reflection </a:t>
            </a:r>
          </a:p>
        </p:txBody>
      </p:sp>
    </p:spTree>
    <p:extLst>
      <p:ext uri="{BB962C8B-B14F-4D97-AF65-F5344CB8AC3E}">
        <p14:creationId xmlns:p14="http://schemas.microsoft.com/office/powerpoint/2010/main" val="20792865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CD6D402-7120-44E7-8D80-F160BAA92C5D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41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499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Simple Reflection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 lIns="90488" tIns="44450" rIns="90488" bIns="44450">
            <a:normAutofit fontScale="85000" lnSpcReduction="10000"/>
          </a:bodyPr>
          <a:lstStyle/>
          <a:p>
            <a:pPr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A simple reflection, mirrors or reflects back </a:t>
            </a:r>
            <a:r>
              <a:rPr lang="en-US" dirty="0" smtClean="0"/>
              <a:t>to the </a:t>
            </a:r>
            <a:r>
              <a:rPr lang="en-US" dirty="0"/>
              <a:t>client the content, feeling or meaning </a:t>
            </a:r>
            <a:r>
              <a:rPr lang="en-US" dirty="0" smtClean="0"/>
              <a:t>of his/her </a:t>
            </a:r>
            <a:r>
              <a:rPr lang="en-US" dirty="0"/>
              <a:t>communication. </a:t>
            </a:r>
            <a:r>
              <a:rPr lang="en-US" dirty="0" smtClean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Client: “I know I made a mistake but the hoops </a:t>
            </a:r>
            <a:r>
              <a:rPr lang="en-US" dirty="0" smtClean="0"/>
              <a:t>they are </a:t>
            </a:r>
            <a:r>
              <a:rPr lang="en-US" dirty="0"/>
              <a:t>making me jump through </a:t>
            </a:r>
            <a:r>
              <a:rPr lang="en-US" dirty="0" smtClean="0"/>
              <a:t>here are </a:t>
            </a:r>
            <a:r>
              <a:rPr lang="en-US" dirty="0"/>
              <a:t>getting ridiculous.” </a:t>
            </a:r>
          </a:p>
          <a:p>
            <a:pPr>
              <a:defRPr/>
            </a:pPr>
            <a:r>
              <a:rPr lang="en-US" dirty="0" smtClean="0"/>
              <a:t>Therapist: </a:t>
            </a:r>
            <a:r>
              <a:rPr lang="en-US" dirty="0"/>
              <a:t>“You are pretty upset about all this. </a:t>
            </a:r>
            <a:r>
              <a:rPr lang="en-US" dirty="0" smtClean="0"/>
              <a:t>It seems </a:t>
            </a:r>
            <a:r>
              <a:rPr lang="en-US" dirty="0"/>
              <a:t>like everyone is overreacting to a mistake.” </a:t>
            </a:r>
          </a:p>
        </p:txBody>
      </p:sp>
    </p:spTree>
    <p:extLst>
      <p:ext uri="{BB962C8B-B14F-4D97-AF65-F5344CB8AC3E}">
        <p14:creationId xmlns:p14="http://schemas.microsoft.com/office/powerpoint/2010/main" val="7885266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32D1E72-4AD3-423B-ADDF-C3730BB72BB5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42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8704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7044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7045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Double-Sided Reflection 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68582"/>
            <a:ext cx="8001000" cy="4114800"/>
          </a:xfrm>
        </p:spPr>
        <p:txBody>
          <a:bodyPr lIns="90488" tIns="44450" rIns="90488" bIns="44450"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000" dirty="0" smtClean="0"/>
              <a:t>Attempts </a:t>
            </a:r>
            <a:r>
              <a:rPr lang="en-US" sz="3000" dirty="0"/>
              <a:t>to reflect </a:t>
            </a:r>
            <a:r>
              <a:rPr lang="en-US" sz="3000" dirty="0" smtClean="0"/>
              <a:t>back both </a:t>
            </a:r>
            <a:r>
              <a:rPr lang="en-US" sz="3000" dirty="0"/>
              <a:t>sides of the ambivalence the client experiences so that the client hears back </a:t>
            </a:r>
            <a:r>
              <a:rPr lang="en-US" sz="3000" dirty="0" smtClean="0"/>
              <a:t>both the </a:t>
            </a:r>
            <a:r>
              <a:rPr lang="en-US" sz="3000" dirty="0"/>
              <a:t>“sustain-talk” in his/her communication </a:t>
            </a:r>
            <a:r>
              <a:rPr lang="en-US" sz="3000" b="1" dirty="0"/>
              <a:t>and </a:t>
            </a:r>
            <a:r>
              <a:rPr lang="en-US" sz="3000" dirty="0"/>
              <a:t>the “change-talk.” </a:t>
            </a:r>
            <a:r>
              <a:rPr lang="en-US" sz="3000" dirty="0" smtClean="0"/>
              <a:t>An example is…</a:t>
            </a:r>
          </a:p>
        </p:txBody>
      </p:sp>
    </p:spTree>
    <p:extLst>
      <p:ext uri="{BB962C8B-B14F-4D97-AF65-F5344CB8AC3E}">
        <p14:creationId xmlns:p14="http://schemas.microsoft.com/office/powerpoint/2010/main" val="1700480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32D1E72-4AD3-423B-ADDF-C3730BB72BB5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43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8704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7044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7045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Double-Sided Reflection 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49569"/>
            <a:ext cx="8001000" cy="4114800"/>
          </a:xfrm>
        </p:spPr>
        <p:txBody>
          <a:bodyPr lIns="90488" tIns="44450" rIns="90488" bIns="44450">
            <a:noAutofit/>
          </a:bodyPr>
          <a:lstStyle/>
          <a:p>
            <a:pPr>
              <a:defRPr/>
            </a:pPr>
            <a:r>
              <a:rPr lang="en-US" sz="3000" dirty="0" smtClean="0"/>
              <a:t>Client</a:t>
            </a:r>
            <a:r>
              <a:rPr lang="en-US" sz="3000" dirty="0"/>
              <a:t>: “I know that I made a mistake, but the </a:t>
            </a:r>
            <a:r>
              <a:rPr lang="en-US" sz="3000" dirty="0" smtClean="0"/>
              <a:t>hoops they </a:t>
            </a:r>
            <a:r>
              <a:rPr lang="en-US" sz="3000" dirty="0"/>
              <a:t>are making me jump through are ridiculous.” </a:t>
            </a:r>
          </a:p>
          <a:p>
            <a:pPr>
              <a:defRPr/>
            </a:pPr>
            <a:r>
              <a:rPr lang="en-US" sz="3000" dirty="0"/>
              <a:t>Counselor: “You made a mistake and it sounds like you feel badly about that, but you also think that </a:t>
            </a:r>
            <a:r>
              <a:rPr lang="en-US" sz="3000" dirty="0" smtClean="0"/>
              <a:t>people are </a:t>
            </a:r>
            <a:r>
              <a:rPr lang="en-US" sz="3000" dirty="0"/>
              <a:t>asking you to do too much.” </a:t>
            </a:r>
          </a:p>
        </p:txBody>
      </p:sp>
    </p:spTree>
    <p:extLst>
      <p:ext uri="{BB962C8B-B14F-4D97-AF65-F5344CB8AC3E}">
        <p14:creationId xmlns:p14="http://schemas.microsoft.com/office/powerpoint/2010/main" val="9882415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C913EE3A-7D05-42B2-9487-23900E32226A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44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8909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9092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9093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Amplified Reflection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 lIns="90488" tIns="44450" rIns="90488" bIns="44450"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Takes </a:t>
            </a:r>
            <a:r>
              <a:rPr lang="en-US" dirty="0"/>
              <a:t>what the client </a:t>
            </a:r>
            <a:r>
              <a:rPr lang="en-US" dirty="0" smtClean="0"/>
              <a:t>said and </a:t>
            </a:r>
            <a:r>
              <a:rPr lang="en-US" dirty="0"/>
              <a:t>increases the intensity of the “sustain-talk</a:t>
            </a:r>
            <a:r>
              <a:rPr lang="en-US" dirty="0" smtClean="0"/>
              <a:t>.” When </a:t>
            </a:r>
            <a:r>
              <a:rPr lang="en-US" dirty="0"/>
              <a:t>hearing an amplification of what </a:t>
            </a:r>
            <a:r>
              <a:rPr lang="en-US" dirty="0" smtClean="0"/>
              <a:t>was communicated</a:t>
            </a:r>
            <a:r>
              <a:rPr lang="en-US" dirty="0"/>
              <a:t>, a client will often </a:t>
            </a:r>
            <a:r>
              <a:rPr lang="en-US" dirty="0" smtClean="0"/>
              <a:t>reconsider what </a:t>
            </a:r>
            <a:r>
              <a:rPr lang="en-US" dirty="0"/>
              <a:t>he/she said and clarify. An example </a:t>
            </a:r>
            <a:r>
              <a:rPr lang="en-US" dirty="0" smtClean="0"/>
              <a:t>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417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C913EE3A-7D05-42B2-9487-23900E32226A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45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8909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9092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89093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Amplified Reflection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30927"/>
            <a:ext cx="8001000" cy="4114800"/>
          </a:xfrm>
        </p:spPr>
        <p:txBody>
          <a:bodyPr lIns="90488" tIns="44450" rIns="90488" bIns="44450">
            <a:noAutofit/>
          </a:bodyPr>
          <a:lstStyle/>
          <a:p>
            <a:pPr>
              <a:defRPr/>
            </a:pPr>
            <a:r>
              <a:rPr lang="en-US" dirty="0" smtClean="0"/>
              <a:t>Client</a:t>
            </a:r>
            <a:r>
              <a:rPr lang="en-US" dirty="0"/>
              <a:t>: “I know I made a mistake, but the </a:t>
            </a:r>
            <a:r>
              <a:rPr lang="en-US" dirty="0" smtClean="0"/>
              <a:t>hoops they </a:t>
            </a:r>
            <a:r>
              <a:rPr lang="en-US" dirty="0"/>
              <a:t>are making me jump through are ridiculous.”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Counselor</a:t>
            </a:r>
            <a:r>
              <a:rPr lang="en-US" dirty="0"/>
              <a:t>: “You don’t agree with any of what they are making you do.” </a:t>
            </a:r>
          </a:p>
          <a:p>
            <a:pPr>
              <a:defRPr/>
            </a:pPr>
            <a:r>
              <a:rPr lang="en-US" dirty="0"/>
              <a:t>A client may respond to this, “No, I know I need to do some things to make this right but I am frustrated with </a:t>
            </a:r>
            <a:r>
              <a:rPr lang="en-US" dirty="0" smtClean="0"/>
              <a:t>this contract.”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279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C111D4B-2E9E-4E61-A675-87205F9902B6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46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1141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Strategic Techniques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1945" y="1676400"/>
            <a:ext cx="8001000" cy="4572000"/>
          </a:xfrm>
        </p:spPr>
        <p:txBody>
          <a:bodyPr lIns="90488" tIns="44450" rIns="90488" bIns="44450">
            <a:noAutofit/>
          </a:bodyPr>
          <a:lstStyle/>
          <a:p>
            <a:pPr>
              <a:defRPr/>
            </a:pPr>
            <a:r>
              <a:rPr lang="en-US" sz="2800" dirty="0" smtClean="0"/>
              <a:t>Shifting </a:t>
            </a:r>
            <a:r>
              <a:rPr lang="en-US" sz="2800" dirty="0"/>
              <a:t>Focus </a:t>
            </a:r>
          </a:p>
          <a:p>
            <a:pPr>
              <a:defRPr/>
            </a:pPr>
            <a:r>
              <a:rPr lang="en-US" sz="2800" dirty="0"/>
              <a:t>Coming Along Side </a:t>
            </a:r>
          </a:p>
          <a:p>
            <a:pPr>
              <a:defRPr/>
            </a:pPr>
            <a:r>
              <a:rPr lang="en-US" sz="2800" dirty="0"/>
              <a:t>Emphasizing Personal Choice and Control </a:t>
            </a:r>
          </a:p>
          <a:p>
            <a:pPr>
              <a:defRPr/>
            </a:pPr>
            <a:r>
              <a:rPr lang="en-US" sz="2800" dirty="0"/>
              <a:t>Reframe </a:t>
            </a:r>
          </a:p>
          <a:p>
            <a:pPr>
              <a:defRPr/>
            </a:pPr>
            <a:r>
              <a:rPr lang="en-US" sz="2800" dirty="0"/>
              <a:t>Agreement </a:t>
            </a:r>
            <a:r>
              <a:rPr lang="en-US" sz="2800" dirty="0" smtClean="0"/>
              <a:t>With </a:t>
            </a:r>
            <a:r>
              <a:rPr lang="en-US" sz="2800" dirty="0"/>
              <a:t>a Twist </a:t>
            </a:r>
          </a:p>
          <a:p>
            <a:pPr marL="0" indent="0"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3447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088472F8-F3A4-44DE-AB31-D52C9FE8ECF4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47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3189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Shifting Focus</a:t>
            </a:r>
            <a:endParaRPr lang="en-US" altLang="en-US" dirty="0" smtClean="0"/>
          </a:p>
        </p:txBody>
      </p:sp>
      <p:sp>
        <p:nvSpPr>
          <p:cNvPr id="9319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114800"/>
          </a:xfrm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Shifting focus attempts to get around a “stuck” point by simply side-stepping. An example, using the same client statement is: </a:t>
            </a:r>
          </a:p>
          <a:p>
            <a:r>
              <a:rPr lang="en-US" altLang="en-US" dirty="0" smtClean="0"/>
              <a:t>Client: “I know I made a mistake, but the hoops they are making me jump through are getting ridiculous.” </a:t>
            </a:r>
          </a:p>
          <a:p>
            <a:r>
              <a:rPr lang="en-US" altLang="en-US" dirty="0" smtClean="0"/>
              <a:t>Counselor: “You are upset by all of these hoops.  Can you tell me more about the mistake you think you make?</a:t>
            </a:r>
          </a:p>
        </p:txBody>
      </p:sp>
    </p:spTree>
    <p:extLst>
      <p:ext uri="{BB962C8B-B14F-4D97-AF65-F5344CB8AC3E}">
        <p14:creationId xmlns:p14="http://schemas.microsoft.com/office/powerpoint/2010/main" val="25571557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85DBCFB-F9BA-413D-8FB9-44645878AF49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48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9523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5236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5237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Coming Alongside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114800"/>
          </a:xfrm>
        </p:spPr>
        <p:txBody>
          <a:bodyPr lIns="90488" tIns="44450" rIns="90488" bIns="44450"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This technique is used to align with </a:t>
            </a:r>
            <a:r>
              <a:rPr lang="en-US" dirty="0" smtClean="0"/>
              <a:t>the client</a:t>
            </a:r>
            <a:r>
              <a:rPr lang="en-US" dirty="0"/>
              <a:t>. </a:t>
            </a:r>
            <a:r>
              <a:rPr lang="en-US" dirty="0" smtClean="0"/>
              <a:t>An </a:t>
            </a:r>
            <a:r>
              <a:rPr lang="en-US" dirty="0"/>
              <a:t>example of coming along side is: </a:t>
            </a:r>
          </a:p>
          <a:p>
            <a:pPr>
              <a:defRPr/>
            </a:pPr>
            <a:r>
              <a:rPr lang="en-US" dirty="0"/>
              <a:t>Client: “I know I made a mistake, but the hoops that they are making me jump through are </a:t>
            </a:r>
            <a:r>
              <a:rPr lang="en-US" dirty="0" smtClean="0"/>
              <a:t>getting ridiculous</a:t>
            </a:r>
            <a:r>
              <a:rPr lang="en-US" dirty="0"/>
              <a:t>.” </a:t>
            </a:r>
          </a:p>
          <a:p>
            <a:pPr>
              <a:defRPr/>
            </a:pPr>
            <a:r>
              <a:rPr lang="en-US" dirty="0"/>
              <a:t>Counselor: “You may be at your limit and </a:t>
            </a:r>
            <a:r>
              <a:rPr lang="en-US" dirty="0" smtClean="0"/>
              <a:t>might not </a:t>
            </a:r>
            <a:r>
              <a:rPr lang="en-US" dirty="0"/>
              <a:t>be able to keep up with all this.” </a:t>
            </a:r>
          </a:p>
        </p:txBody>
      </p:sp>
    </p:spTree>
    <p:extLst>
      <p:ext uri="{BB962C8B-B14F-4D97-AF65-F5344CB8AC3E}">
        <p14:creationId xmlns:p14="http://schemas.microsoft.com/office/powerpoint/2010/main" val="6351178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1801FD9-3EB3-444C-AD2E-BB56C6D2E97E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49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9333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pPr algn="l"/>
            <a:r>
              <a:rPr lang="en-US" altLang="en-US" sz="4800" dirty="0" smtClean="0"/>
              <a:t>Emphasize Personal Choice &amp; Control 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114800"/>
          </a:xfrm>
        </p:spPr>
        <p:txBody>
          <a:bodyPr lIns="90488" tIns="44450" rIns="90488" bIns="44450">
            <a:normAutofit/>
          </a:bodyPr>
          <a:lstStyle/>
          <a:p>
            <a:pPr>
              <a:defRPr/>
            </a:pPr>
            <a:r>
              <a:rPr lang="en-US" dirty="0" smtClean="0"/>
              <a:t>Clients </a:t>
            </a:r>
            <a:r>
              <a:rPr lang="en-US" dirty="0"/>
              <a:t>ultimately always choose a course </a:t>
            </a:r>
            <a:r>
              <a:rPr lang="en-US" dirty="0" smtClean="0"/>
              <a:t>of action </a:t>
            </a:r>
            <a:r>
              <a:rPr lang="en-US" dirty="0"/>
              <a:t>and this technique simply </a:t>
            </a:r>
            <a:r>
              <a:rPr lang="en-US" dirty="0" smtClean="0"/>
              <a:t>acknowledges this </a:t>
            </a:r>
            <a:r>
              <a:rPr lang="en-US" dirty="0"/>
              <a:t>fact. Acknowledging this can </a:t>
            </a:r>
            <a:r>
              <a:rPr lang="en-US" dirty="0" smtClean="0"/>
              <a:t>sometimes help </a:t>
            </a:r>
            <a:r>
              <a:rPr lang="en-US" dirty="0"/>
              <a:t>a client recognize that they are making </a:t>
            </a:r>
            <a:r>
              <a:rPr lang="en-US" dirty="0" smtClean="0"/>
              <a:t>a choice</a:t>
            </a:r>
            <a:r>
              <a:rPr lang="en-US" dirty="0"/>
              <a:t>. An example is: </a:t>
            </a:r>
          </a:p>
        </p:txBody>
      </p:sp>
    </p:spTree>
    <p:extLst>
      <p:ext uri="{BB962C8B-B14F-4D97-AF65-F5344CB8AC3E}">
        <p14:creationId xmlns:p14="http://schemas.microsoft.com/office/powerpoint/2010/main" val="27207071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3FEFCB-7484-4039-A436-B894CB6FD063}" type="slidenum">
              <a:rPr lang="en-US" altLang="en-US" sz="1400" smtClean="0">
                <a:solidFill>
                  <a:schemeClr val="bg2"/>
                </a:solidFill>
              </a:rPr>
              <a:pPr/>
              <a:t>5</a:t>
            </a:fld>
            <a:endParaRPr lang="en-US" altLang="en-US" sz="1400" dirty="0" smtClean="0">
              <a:solidFill>
                <a:schemeClr val="bg2"/>
              </a:solidFill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911225" y="533400"/>
            <a:ext cx="77755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4400" b="1" dirty="0">
                <a:latin typeface="+mn-lt"/>
              </a:rPr>
              <a:t>Introspective </a:t>
            </a:r>
            <a:r>
              <a:rPr lang="en-US" altLang="en-US" sz="4400" b="1" dirty="0" smtClean="0">
                <a:latin typeface="+mn-lt"/>
              </a:rPr>
              <a:t>Exercise</a:t>
            </a:r>
            <a:endParaRPr lang="en-US" altLang="en-US" sz="4400" b="1" dirty="0">
              <a:latin typeface="+mn-lt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914400" y="21336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>
              <a:spcBef>
                <a:spcPct val="20000"/>
              </a:spcBef>
              <a:buClr>
                <a:schemeClr val="bg2"/>
              </a:buClr>
            </a:pPr>
            <a:r>
              <a:rPr lang="en-US" altLang="en-US" dirty="0" smtClean="0">
                <a:latin typeface="+mn-lt"/>
              </a:rPr>
              <a:t>How </a:t>
            </a:r>
            <a:r>
              <a:rPr lang="en-US" altLang="en-US" dirty="0">
                <a:latin typeface="+mn-lt"/>
              </a:rPr>
              <a:t>much time elapsed between</a:t>
            </a:r>
            <a:r>
              <a:rPr lang="en-US" altLang="en-US" dirty="0" smtClean="0">
                <a:latin typeface="+mn-lt"/>
              </a:rPr>
              <a:t>:</a:t>
            </a:r>
          </a:p>
          <a:p>
            <a:pPr marL="0" indent="0" algn="l">
              <a:spcBef>
                <a:spcPct val="20000"/>
              </a:spcBef>
              <a:buClr>
                <a:schemeClr val="bg2"/>
              </a:buClr>
            </a:pPr>
            <a:endParaRPr lang="en-US" altLang="en-US" dirty="0" smtClean="0">
              <a:latin typeface="+mn-lt"/>
            </a:endParaRPr>
          </a:p>
          <a:p>
            <a:pPr marL="457200" indent="-4572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n-lt"/>
              </a:rPr>
              <a:t>The </a:t>
            </a:r>
            <a:r>
              <a:rPr lang="en-US" altLang="en-US" dirty="0">
                <a:latin typeface="+mn-lt"/>
              </a:rPr>
              <a:t>first time you recognized risk or negative consequences, </a:t>
            </a:r>
            <a:r>
              <a:rPr lang="en-US" altLang="en-US" dirty="0" smtClean="0">
                <a:latin typeface="+mn-lt"/>
              </a:rPr>
              <a:t>and</a:t>
            </a:r>
          </a:p>
          <a:p>
            <a:pPr marL="512763" lvl="1" indent="-512763" algn="l">
              <a:spcBef>
                <a:spcPct val="20000"/>
              </a:spcBef>
              <a:buSzPct val="102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n-lt"/>
              </a:rPr>
              <a:t>The first </a:t>
            </a:r>
            <a:r>
              <a:rPr lang="en-US" altLang="en-US" dirty="0">
                <a:latin typeface="+mn-lt"/>
              </a:rPr>
              <a:t>time you made an earnest attempt to change the behavior?</a:t>
            </a:r>
            <a:endParaRPr lang="en-US" alt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924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1801FD9-3EB3-444C-AD2E-BB56C6D2E97E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50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99333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>
            <a:normAutofit fontScale="90000"/>
          </a:bodyPr>
          <a:lstStyle/>
          <a:p>
            <a:pPr algn="l"/>
            <a:r>
              <a:rPr lang="en-US" altLang="en-US" sz="4800" dirty="0" smtClean="0"/>
              <a:t>Emphasize Personal Choice and Control </a:t>
            </a:r>
            <a:endParaRPr lang="en-US" altLang="en-US" dirty="0" smtClean="0"/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114800"/>
          </a:xfrm>
        </p:spPr>
        <p:txBody>
          <a:bodyPr lIns="90488" tIns="44450" rIns="90488" bIns="44450">
            <a:normAutofit/>
          </a:bodyPr>
          <a:lstStyle/>
          <a:p>
            <a:pPr>
              <a:defRPr/>
            </a:pPr>
            <a:r>
              <a:rPr lang="en-US" dirty="0" smtClean="0"/>
              <a:t>Client</a:t>
            </a:r>
            <a:r>
              <a:rPr lang="en-US" dirty="0"/>
              <a:t>: “I know I made a mistake, but the </a:t>
            </a:r>
            <a:r>
              <a:rPr lang="en-US" dirty="0" smtClean="0"/>
              <a:t>hoops that </a:t>
            </a:r>
            <a:r>
              <a:rPr lang="en-US" dirty="0"/>
              <a:t>they are making me jump through are </a:t>
            </a:r>
            <a:r>
              <a:rPr lang="en-US" dirty="0" smtClean="0"/>
              <a:t>getting ridiculous</a:t>
            </a:r>
            <a:r>
              <a:rPr lang="en-US" dirty="0"/>
              <a:t>.” </a:t>
            </a:r>
          </a:p>
          <a:p>
            <a:pPr>
              <a:defRPr/>
            </a:pPr>
            <a:r>
              <a:rPr lang="en-US" dirty="0" smtClean="0"/>
              <a:t>Counselor</a:t>
            </a:r>
            <a:r>
              <a:rPr lang="en-US" dirty="0"/>
              <a:t>: “You don’t like what others are </a:t>
            </a:r>
            <a:r>
              <a:rPr lang="en-US" dirty="0" smtClean="0"/>
              <a:t>asking you </a:t>
            </a:r>
            <a:r>
              <a:rPr lang="en-US" dirty="0"/>
              <a:t>to do, but so far you are choosing to </a:t>
            </a:r>
            <a:r>
              <a:rPr lang="en-US" dirty="0" smtClean="0"/>
              <a:t>follow-through with </a:t>
            </a:r>
            <a:r>
              <a:rPr lang="en-US" dirty="0"/>
              <a:t>what they are asking. It takes a lot of fortitude to do </a:t>
            </a:r>
            <a:r>
              <a:rPr lang="en-US" dirty="0" smtClean="0"/>
              <a:t>that. Tell me what motivates you.”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562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D7FDABB-AB4D-4C27-B6E4-61D91F9A4814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51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013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01380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01381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1143000"/>
          </a:xfrm>
          <a:noFill/>
        </p:spPr>
        <p:txBody>
          <a:bodyPr lIns="90488" tIns="44450" rIns="90488" bIns="44450" anchor="ctr"/>
          <a:lstStyle/>
          <a:p>
            <a:pPr algn="l"/>
            <a:r>
              <a:rPr lang="en-US" altLang="en-US" sz="4800" dirty="0" smtClean="0"/>
              <a:t>Agreement With A </a:t>
            </a:r>
            <a:r>
              <a:rPr lang="en-US" altLang="en-US" sz="4800" dirty="0"/>
              <a:t>T</a:t>
            </a:r>
            <a:r>
              <a:rPr lang="en-US" altLang="en-US" sz="4800" dirty="0" smtClean="0"/>
              <a:t>wist</a:t>
            </a:r>
            <a:endParaRPr lang="en-US" altLang="en-US" dirty="0" smtClean="0"/>
          </a:p>
        </p:txBody>
      </p:sp>
      <p:sp>
        <p:nvSpPr>
          <p:cNvPr id="10138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114800"/>
          </a:xfrm>
          <a:noFill/>
        </p:spPr>
        <p:txBody>
          <a:bodyPr lIns="90488" tIns="44450" rIns="90488" bIns="44450">
            <a:normAutofit/>
          </a:bodyPr>
          <a:lstStyle/>
          <a:p>
            <a:r>
              <a:rPr lang="en-US" altLang="en-US" dirty="0" smtClean="0"/>
              <a:t>This is a complex technique that combines a reflection with a reframe. This gives the client confirmation that they were “heard” and then offers another perspective on their communication. It is similar to a reframe and an example is: </a:t>
            </a:r>
          </a:p>
        </p:txBody>
      </p:sp>
    </p:spTree>
    <p:extLst>
      <p:ext uri="{BB962C8B-B14F-4D97-AF65-F5344CB8AC3E}">
        <p14:creationId xmlns:p14="http://schemas.microsoft.com/office/powerpoint/2010/main" val="28142476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4D7FDABB-AB4D-4C27-B6E4-61D91F9A4814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52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013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01380" name="Rectangle 3"/>
          <p:cNvSpPr>
            <a:spLocks noChangeArrowheads="1"/>
          </p:cNvSpPr>
          <p:nvPr/>
        </p:nvSpPr>
        <p:spPr bwMode="auto">
          <a:xfrm>
            <a:off x="2576513" y="5562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01381" name="Rectangle 4"/>
          <p:cNvSpPr>
            <a:spLocks noGrp="1" noChangeArrowheads="1"/>
          </p:cNvSpPr>
          <p:nvPr>
            <p:ph type="title"/>
          </p:nvPr>
        </p:nvSpPr>
        <p:spPr>
          <a:xfrm>
            <a:off x="-204787" y="415791"/>
            <a:ext cx="8458200" cy="1143000"/>
          </a:xfrm>
          <a:noFill/>
        </p:spPr>
        <p:txBody>
          <a:bodyPr lIns="90488" tIns="44450" rIns="90488" bIns="44450" anchor="ctr"/>
          <a:lstStyle/>
          <a:p>
            <a:r>
              <a:rPr lang="en-US" altLang="en-US" sz="4800" dirty="0" smtClean="0"/>
              <a:t>Agreement </a:t>
            </a:r>
            <a:r>
              <a:rPr lang="en-US" altLang="en-US" sz="4800" dirty="0"/>
              <a:t>W</a:t>
            </a:r>
            <a:r>
              <a:rPr lang="en-US" altLang="en-US" sz="4800" dirty="0" smtClean="0"/>
              <a:t>ith A Twist</a:t>
            </a:r>
            <a:endParaRPr lang="en-US" altLang="en-US" dirty="0" smtClean="0"/>
          </a:p>
        </p:txBody>
      </p:sp>
      <p:sp>
        <p:nvSpPr>
          <p:cNvPr id="10138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114800"/>
          </a:xfrm>
          <a:noFill/>
        </p:spPr>
        <p:txBody>
          <a:bodyPr lIns="90488" tIns="44450" rIns="90488" bIns="44450">
            <a:normAutofit/>
          </a:bodyPr>
          <a:lstStyle/>
          <a:p>
            <a:r>
              <a:rPr lang="en-US" altLang="en-US" dirty="0"/>
              <a:t>Client: “I know that I made a mistake, but the hoops that they are making me jump through are getting ridiculous.” </a:t>
            </a:r>
          </a:p>
          <a:p>
            <a:r>
              <a:rPr lang="en-US" altLang="en-US" dirty="0"/>
              <a:t>Counselor: “You are feeling frustrated with all these expectations. You are also anxious to be </a:t>
            </a:r>
            <a:r>
              <a:rPr lang="en-US" altLang="en-US" dirty="0" smtClean="0"/>
              <a:t>successful?”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3936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84C3D10B-13C9-45C1-B781-9B051BA952FB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53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5053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5053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  <a:noFill/>
        </p:spPr>
        <p:txBody>
          <a:bodyPr lIns="90488" tIns="44450" rIns="90488" bIns="44450" anchor="ctr"/>
          <a:lstStyle/>
          <a:p>
            <a:r>
              <a:rPr lang="en-US" altLang="en-US" sz="4000" dirty="0" smtClean="0"/>
              <a:t>Summary</a:t>
            </a:r>
          </a:p>
        </p:txBody>
      </p:sp>
      <p:sp>
        <p:nvSpPr>
          <p:cNvPr id="1505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5256" y="1803042"/>
            <a:ext cx="7772400" cy="4114800"/>
          </a:xfrm>
          <a:noFill/>
        </p:spPr>
        <p:txBody>
          <a:bodyPr lIns="90488" tIns="44450" rIns="90488" bIns="44450">
            <a:noAutofit/>
          </a:bodyPr>
          <a:lstStyle/>
          <a:p>
            <a:r>
              <a:rPr lang="en-US" altLang="en-US" dirty="0" smtClean="0"/>
              <a:t>A style…a way of interacting with clients.  </a:t>
            </a:r>
          </a:p>
          <a:p>
            <a:r>
              <a:rPr lang="en-US" altLang="en-US" dirty="0" smtClean="0"/>
              <a:t>The goal is to resolve the client’s ambivalence and guide them in the direction of making a positive change.   </a:t>
            </a:r>
          </a:p>
          <a:p>
            <a:r>
              <a:rPr lang="en-US" altLang="en-US" dirty="0" smtClean="0"/>
              <a:t>Goal oriented and solution focused.</a:t>
            </a:r>
          </a:p>
          <a:p>
            <a:r>
              <a:rPr lang="en-US" altLang="en-US" dirty="0" smtClean="0"/>
              <a:t>Includes techniques to elicit “change talk” and “Sustain Talk.”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1676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D31CE5D-FA57-4523-99D4-8D387AE9D64B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54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546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546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54629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r>
              <a:rPr lang="en-US" altLang="en-US" sz="4000" dirty="0" smtClean="0"/>
              <a:t>Strategies –  Elicit Change Talk</a:t>
            </a:r>
          </a:p>
        </p:txBody>
      </p:sp>
      <p:sp>
        <p:nvSpPr>
          <p:cNvPr id="15463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  <a:noFill/>
        </p:spPr>
        <p:txBody>
          <a:bodyPr lIns="90488" tIns="44450" rIns="90488" bIns="44450">
            <a:normAutofit fontScale="92500" lnSpcReduction="20000"/>
          </a:bodyPr>
          <a:lstStyle/>
          <a:p>
            <a:r>
              <a:rPr lang="en-US" altLang="en-US" b="1" dirty="0" smtClean="0"/>
              <a:t>OARS</a:t>
            </a:r>
          </a:p>
          <a:p>
            <a:pPr>
              <a:defRPr/>
            </a:pPr>
            <a:r>
              <a:rPr lang="en-US" dirty="0"/>
              <a:t>Exploring the Problem </a:t>
            </a:r>
          </a:p>
          <a:p>
            <a:pPr>
              <a:defRPr/>
            </a:pPr>
            <a:r>
              <a:rPr lang="en-US" dirty="0"/>
              <a:t>Looking Backward </a:t>
            </a:r>
          </a:p>
          <a:p>
            <a:pPr>
              <a:defRPr/>
            </a:pPr>
            <a:r>
              <a:rPr lang="en-US" dirty="0"/>
              <a:t>Looking Forward </a:t>
            </a:r>
          </a:p>
          <a:p>
            <a:pPr>
              <a:defRPr/>
            </a:pPr>
            <a:r>
              <a:rPr lang="en-US" dirty="0"/>
              <a:t>Considering Importance </a:t>
            </a:r>
          </a:p>
          <a:p>
            <a:pPr>
              <a:defRPr/>
            </a:pPr>
            <a:r>
              <a:rPr lang="en-US" dirty="0"/>
              <a:t>Importance/Confidence Ruler </a:t>
            </a:r>
          </a:p>
          <a:p>
            <a:pPr>
              <a:defRPr/>
            </a:pPr>
            <a:r>
              <a:rPr lang="en-US" dirty="0"/>
              <a:t>Exploring Values </a:t>
            </a:r>
          </a:p>
          <a:p>
            <a:pPr>
              <a:defRPr/>
            </a:pPr>
            <a:r>
              <a:rPr lang="en-US" dirty="0"/>
              <a:t>Considering Pros and Cons </a:t>
            </a:r>
          </a:p>
          <a:p>
            <a:pPr>
              <a:defRPr/>
            </a:pPr>
            <a:r>
              <a:rPr lang="en-US" dirty="0"/>
              <a:t>Planning and Committing 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0960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5E53B26-5C99-4CE1-B869-F65EC845D414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55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587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587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58725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r>
              <a:rPr lang="en-US" altLang="en-US" sz="4000" dirty="0" smtClean="0"/>
              <a:t>Strategies – Decreasing Sustain-Talk</a:t>
            </a:r>
          </a:p>
        </p:txBody>
      </p:sp>
      <p:sp>
        <p:nvSpPr>
          <p:cNvPr id="481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 lIns="90488" tIns="44450" rIns="90488" bIns="44450"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dirty="0"/>
              <a:t>Simple Reflection </a:t>
            </a:r>
          </a:p>
          <a:p>
            <a:pPr>
              <a:defRPr/>
            </a:pPr>
            <a:r>
              <a:rPr lang="en-US" dirty="0"/>
              <a:t>Double-sided Reflection </a:t>
            </a:r>
          </a:p>
          <a:p>
            <a:pPr>
              <a:defRPr/>
            </a:pPr>
            <a:r>
              <a:rPr lang="en-US" dirty="0"/>
              <a:t>Amplified Reflection </a:t>
            </a:r>
          </a:p>
          <a:p>
            <a:pPr>
              <a:defRPr/>
            </a:pPr>
            <a:r>
              <a:rPr lang="en-US" dirty="0"/>
              <a:t>Shifting Focus </a:t>
            </a:r>
          </a:p>
          <a:p>
            <a:pPr>
              <a:defRPr/>
            </a:pPr>
            <a:r>
              <a:rPr lang="en-US" dirty="0"/>
              <a:t>Coming </a:t>
            </a:r>
            <a:r>
              <a:rPr lang="en-US" dirty="0" smtClean="0"/>
              <a:t>Along-Side </a:t>
            </a:r>
            <a:endParaRPr lang="en-US" dirty="0"/>
          </a:p>
          <a:p>
            <a:pPr>
              <a:defRPr/>
            </a:pPr>
            <a:r>
              <a:rPr lang="en-US" dirty="0"/>
              <a:t>Emphasize Personal Choice and Control </a:t>
            </a:r>
          </a:p>
          <a:p>
            <a:pPr>
              <a:defRPr/>
            </a:pPr>
            <a:r>
              <a:rPr lang="en-US" dirty="0"/>
              <a:t>Reframe </a:t>
            </a:r>
          </a:p>
          <a:p>
            <a:pPr>
              <a:defRPr/>
            </a:pPr>
            <a:r>
              <a:rPr lang="en-US" dirty="0"/>
              <a:t>Agreement with a twist </a:t>
            </a:r>
          </a:p>
        </p:txBody>
      </p:sp>
    </p:spTree>
    <p:extLst>
      <p:ext uri="{BB962C8B-B14F-4D97-AF65-F5344CB8AC3E}">
        <p14:creationId xmlns:p14="http://schemas.microsoft.com/office/powerpoint/2010/main" val="18071862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069F715-87C5-42FB-9430-D1576DF27C7F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56</a:t>
            </a:fld>
            <a:endParaRPr kumimoji="0" lang="en-US" altLang="en-US" sz="1400">
              <a:solidFill>
                <a:schemeClr val="bg2"/>
              </a:solidFill>
            </a:endParaRPr>
          </a:p>
        </p:txBody>
      </p:sp>
      <p:sp>
        <p:nvSpPr>
          <p:cNvPr id="1607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607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/>
          </a:p>
        </p:txBody>
      </p:sp>
      <p:sp>
        <p:nvSpPr>
          <p:cNvPr id="16077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93725"/>
            <a:ext cx="8610600" cy="1143000"/>
          </a:xfrm>
          <a:noFill/>
        </p:spPr>
        <p:txBody>
          <a:bodyPr lIns="90488" tIns="44450" rIns="90488" bIns="44450" anchor="ctr">
            <a:normAutofit/>
          </a:bodyPr>
          <a:lstStyle/>
          <a:p>
            <a:pPr algn="l"/>
            <a:r>
              <a:rPr lang="en-US" altLang="en-US" sz="4000" dirty="0" smtClean="0"/>
              <a:t>Sources</a:t>
            </a:r>
          </a:p>
        </p:txBody>
      </p:sp>
      <p:sp>
        <p:nvSpPr>
          <p:cNvPr id="481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 lIns="90488" tIns="44450" rIns="90488" bIns="44450">
            <a:noAutofit/>
          </a:bodyPr>
          <a:lstStyle/>
          <a:p>
            <a:r>
              <a:rPr lang="en-US" sz="1800" dirty="0" smtClean="0"/>
              <a:t>Center </a:t>
            </a:r>
            <a:r>
              <a:rPr lang="en-US" sz="1800" dirty="0"/>
              <a:t>for Substance Abuse Treatment (1999). </a:t>
            </a:r>
            <a:r>
              <a:rPr lang="en-US" sz="1800" u="sng" dirty="0"/>
              <a:t>Enhancing Motivation for Change in Substance</a:t>
            </a:r>
            <a:r>
              <a:rPr lang="en-US" sz="1800" dirty="0"/>
              <a:t> </a:t>
            </a:r>
            <a:r>
              <a:rPr lang="en-US" sz="1800" u="sng" dirty="0"/>
              <a:t>Abuse Treatment</a:t>
            </a:r>
            <a:r>
              <a:rPr lang="en-US" sz="1800" dirty="0"/>
              <a:t>. Treatment Improvement Protocol (TIP) 35. Rockville, MD: Substance Abuse and Mental Health Services Administration, Center for Substance Abuse Treatment.</a:t>
            </a:r>
          </a:p>
          <a:p>
            <a:r>
              <a:rPr lang="en-US" sz="1800" dirty="0"/>
              <a:t>Miller, W. R., </a:t>
            </a:r>
            <a:r>
              <a:rPr lang="en-US" sz="1800" dirty="0" err="1"/>
              <a:t>Rollnick</a:t>
            </a:r>
            <a:r>
              <a:rPr lang="en-US" sz="1800" dirty="0"/>
              <a:t>, S. (2002). </a:t>
            </a:r>
            <a:r>
              <a:rPr lang="en-US" sz="1800" u="sng" dirty="0"/>
              <a:t>Motivational Interviewing: Preparing People for Change.</a:t>
            </a:r>
            <a:r>
              <a:rPr lang="en-US" sz="1800" dirty="0"/>
              <a:t> 2nd Edition. New York: Guilford Press.</a:t>
            </a:r>
          </a:p>
          <a:p>
            <a:r>
              <a:rPr lang="en-US" sz="1800" dirty="0" smtClean="0"/>
              <a:t>Miller</a:t>
            </a:r>
            <a:r>
              <a:rPr lang="en-US" sz="1800" dirty="0"/>
              <a:t>, W.R. &amp; </a:t>
            </a:r>
            <a:r>
              <a:rPr lang="en-US" sz="1800" dirty="0" err="1"/>
              <a:t>Rollnick</a:t>
            </a:r>
            <a:r>
              <a:rPr lang="en-US" sz="1800" dirty="0"/>
              <a:t>, S. (2010). What's new since MI-2? Presentation at the International Conference on Motivational Interviewing (ICMI). Stockholm, June 6, 2010. Accessed at </a:t>
            </a:r>
            <a:r>
              <a:rPr lang="en-US" sz="1800" u="sng" dirty="0">
                <a:hlinkClick r:id="rId3"/>
              </a:rPr>
              <a:t>http://www.fhi.se/Documents/ICMI/Dokumentation/June-6/Miller-and-Rollnick-june6-pre-</a:t>
            </a:r>
            <a:r>
              <a:rPr lang="en-US" sz="1800" dirty="0"/>
              <a:t> </a:t>
            </a:r>
            <a:r>
              <a:rPr lang="en-US" sz="1800" u="sng" dirty="0"/>
              <a:t>conference-workshop.pdf</a:t>
            </a:r>
            <a:endParaRPr lang="en-US" sz="1800" dirty="0"/>
          </a:p>
          <a:p>
            <a:r>
              <a:rPr lang="en-US" sz="1800" dirty="0" smtClean="0"/>
              <a:t>Miller</a:t>
            </a:r>
            <a:r>
              <a:rPr lang="en-US" sz="1800" dirty="0"/>
              <a:t>, W. R., </a:t>
            </a:r>
            <a:r>
              <a:rPr lang="en-US" sz="1800" dirty="0" err="1"/>
              <a:t>Zweben</a:t>
            </a:r>
            <a:r>
              <a:rPr lang="en-US" sz="1800" dirty="0"/>
              <a:t>, A., </a:t>
            </a:r>
            <a:r>
              <a:rPr lang="en-US" sz="1800" dirty="0" err="1"/>
              <a:t>DiClemente</a:t>
            </a:r>
            <a:r>
              <a:rPr lang="en-US" sz="1800" dirty="0"/>
              <a:t>, C. C., &amp; </a:t>
            </a:r>
            <a:r>
              <a:rPr lang="en-US" sz="1800" dirty="0" err="1"/>
              <a:t>Rychtarik</a:t>
            </a:r>
            <a:r>
              <a:rPr lang="en-US" sz="1800" dirty="0"/>
              <a:t>, R. G. (1992). Motivational Enhancement Therapy manual: A clinical research guide for therapists treating individuals with alcohol abuse and dependence. Rockville, MD: National Institute on Alcohol Abuse and Alcoholism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188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81000"/>
            <a:ext cx="8001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Why Motivational Interviewing?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Evidence-based  &gt;120 clinical trials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Relatively brief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Grounded in testable theory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With specifiable mechanisms of action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Generalizable across problem areas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Complementary to other treatment methods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Verifiable – Is it being delivered properly?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Can be delivered by non-specialists</a:t>
            </a:r>
          </a:p>
          <a:p>
            <a:pPr eaLnBrk="1" hangingPunct="1">
              <a:defRPr/>
            </a:pP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9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61E60D-87EB-47D9-982D-59B91299E329}" type="slidenum">
              <a:rPr lang="en-US" altLang="en-US" sz="1400" smtClean="0">
                <a:solidFill>
                  <a:schemeClr val="bg2"/>
                </a:solidFill>
              </a:rPr>
              <a:pPr/>
              <a:t>6</a:t>
            </a:fld>
            <a:endParaRPr lang="en-US" altLang="en-US" sz="1400" dirty="0" smtClean="0">
              <a:solidFill>
                <a:schemeClr val="bg2"/>
              </a:solidFill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907473" y="457200"/>
            <a:ext cx="77755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4400" b="1" dirty="0">
                <a:latin typeface="+mj-lt"/>
              </a:rPr>
              <a:t>Introspective Exercise </a:t>
            </a:r>
            <a:r>
              <a:rPr lang="en-US" altLang="en-US" sz="4400" b="1" dirty="0" smtClean="0">
                <a:latin typeface="+mj-lt"/>
              </a:rPr>
              <a:t> </a:t>
            </a:r>
            <a:endParaRPr lang="en-US" altLang="en-US" sz="4400" b="1" dirty="0">
              <a:latin typeface="+mj-lt"/>
            </a:endParaRP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990600" y="1960418"/>
            <a:ext cx="7467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1500" indent="-571500" algn="l">
              <a:spcBef>
                <a:spcPct val="20000"/>
              </a:spcBef>
              <a:buSzPct val="102000"/>
              <a:buFont typeface="Arial" panose="020B0604020202020204" pitchFamily="34" charset="0"/>
              <a:buChar char="•"/>
            </a:pPr>
            <a:r>
              <a:rPr lang="en-US" altLang="en-US" dirty="0">
                <a:latin typeface="+mj-lt"/>
              </a:rPr>
              <a:t>Did you ever experience some success in changing your behavior</a:t>
            </a:r>
            <a:r>
              <a:rPr lang="en-US" altLang="en-US" dirty="0" smtClean="0">
                <a:latin typeface="+mj-lt"/>
              </a:rPr>
              <a:t>?</a:t>
            </a:r>
          </a:p>
          <a:p>
            <a:pPr marL="571500" indent="-571500" algn="l">
              <a:spcBef>
                <a:spcPct val="20000"/>
              </a:spcBef>
              <a:buSzPct val="102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What helped you achieve the success?</a:t>
            </a:r>
          </a:p>
          <a:p>
            <a:pPr marL="571500" indent="-571500" algn="l">
              <a:spcBef>
                <a:spcPct val="20000"/>
              </a:spcBef>
              <a:buSzPct val="96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Did </a:t>
            </a:r>
            <a:r>
              <a:rPr lang="en-US" altLang="en-US" dirty="0">
                <a:latin typeface="+mj-lt"/>
              </a:rPr>
              <a:t>you ever experience a resumption of or increase in the undesired behavior after experiencing some success?</a:t>
            </a:r>
            <a:endParaRPr lang="en-US" alt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0765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1447AD1-8D1F-4F38-B532-FCCE46C1464A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en-US" sz="1400" dirty="0">
              <a:solidFill>
                <a:schemeClr val="bg2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848600" cy="41148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altLang="en-US" dirty="0" smtClean="0"/>
              <a:t>What did you discover about change?</a:t>
            </a:r>
          </a:p>
          <a:p>
            <a:pPr>
              <a:defRPr/>
            </a:pPr>
            <a:r>
              <a:rPr lang="en-US" altLang="en-US" dirty="0" smtClean="0"/>
              <a:t>Did motivation play a role in your change?</a:t>
            </a:r>
          </a:p>
          <a:p>
            <a:pPr>
              <a:defRPr/>
            </a:pPr>
            <a:r>
              <a:rPr lang="en-US" altLang="en-US" dirty="0" smtClean="0"/>
              <a:t>Where did you find your motivation?</a:t>
            </a:r>
          </a:p>
          <a:p>
            <a:pPr>
              <a:defRPr/>
            </a:pPr>
            <a:r>
              <a:rPr lang="en-US" altLang="en-US" dirty="0" smtClean="0"/>
              <a:t>Is motivation enough?</a:t>
            </a:r>
          </a:p>
          <a:p>
            <a:pPr>
              <a:defRPr/>
            </a:pPr>
            <a:r>
              <a:rPr lang="en-US" altLang="en-US" dirty="0"/>
              <a:t>D</a:t>
            </a:r>
            <a:r>
              <a:rPr lang="en-US" altLang="en-US" dirty="0" smtClean="0"/>
              <a:t>id </a:t>
            </a:r>
            <a:r>
              <a:rPr lang="en-US" altLang="en-US" dirty="0"/>
              <a:t>you experience any resistance?</a:t>
            </a:r>
          </a:p>
          <a:p>
            <a:pPr marL="0" indent="0">
              <a:buNone/>
              <a:defRPr/>
            </a:pPr>
            <a:endParaRPr lang="en-US" altLang="en-US" sz="2800" dirty="0" smtClean="0"/>
          </a:p>
        </p:txBody>
      </p:sp>
      <p:sp>
        <p:nvSpPr>
          <p:cNvPr id="12294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pPr algn="l"/>
            <a:r>
              <a:rPr lang="en-US" altLang="en-US" b="1" dirty="0" smtClean="0"/>
              <a:t>Introspective Exercise</a:t>
            </a:r>
          </a:p>
        </p:txBody>
      </p:sp>
    </p:spTree>
    <p:extLst>
      <p:ext uri="{BB962C8B-B14F-4D97-AF65-F5344CB8AC3E}">
        <p14:creationId xmlns:p14="http://schemas.microsoft.com/office/powerpoint/2010/main" val="7928197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Stages of Change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719728"/>
              </p:ext>
            </p:extLst>
          </p:nvPr>
        </p:nvGraphicFramePr>
        <p:xfrm>
          <a:off x="838200" y="1524000"/>
          <a:ext cx="7696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5943600"/>
            <a:ext cx="5115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James </a:t>
            </a:r>
            <a:r>
              <a:rPr lang="en-US" sz="1800" dirty="0" err="1" smtClean="0"/>
              <a:t>Prochaska</a:t>
            </a:r>
            <a:r>
              <a:rPr lang="en-US" sz="1800" dirty="0" smtClean="0"/>
              <a:t>, PhD., and Carlo </a:t>
            </a:r>
            <a:r>
              <a:rPr lang="en-US" sz="1800" dirty="0" err="1" smtClean="0"/>
              <a:t>DiClemente</a:t>
            </a:r>
            <a:r>
              <a:rPr lang="en-US" sz="1800" dirty="0" smtClean="0"/>
              <a:t>, PhD.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41022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845D7FF-C66B-433C-9024-98616B0D9334}" type="slidenum">
              <a:rPr kumimoji="0" lang="en-US" altLang="en-US" sz="1400">
                <a:solidFill>
                  <a:schemeClr val="bg2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en-US" sz="1400" dirty="0">
              <a:solidFill>
                <a:schemeClr val="bg2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4E7C59"/>
              </a:buClr>
              <a:buSzPct val="70000"/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E3F"/>
              </a:buClr>
              <a:buChar char="•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800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315200" cy="4114800"/>
          </a:xfrm>
          <a:noFill/>
        </p:spPr>
        <p:txBody>
          <a:bodyPr lIns="90488" tIns="44450" rIns="90488" bIns="44450"/>
          <a:lstStyle/>
          <a:p>
            <a:r>
              <a:rPr lang="en-US" altLang="en-US" dirty="0" smtClean="0"/>
              <a:t>Change is fluid</a:t>
            </a:r>
          </a:p>
          <a:p>
            <a:r>
              <a:rPr lang="en-US" altLang="en-US" dirty="0" smtClean="0"/>
              <a:t>Change is a process</a:t>
            </a:r>
          </a:p>
          <a:p>
            <a:r>
              <a:rPr lang="en-US" altLang="en-US" dirty="0" smtClean="0"/>
              <a:t>Change is influenced by motivation</a:t>
            </a:r>
          </a:p>
          <a:p>
            <a:pPr marL="0" indent="0">
              <a:buNone/>
            </a:pPr>
            <a:endParaRPr lang="en-US" altLang="en-US" sz="2800" dirty="0" smtClean="0"/>
          </a:p>
        </p:txBody>
      </p:sp>
      <p:sp>
        <p:nvSpPr>
          <p:cNvPr id="20486" name="Title 1"/>
          <p:cNvSpPr>
            <a:spLocks noGrp="1"/>
          </p:cNvSpPr>
          <p:nvPr>
            <p:ph type="title"/>
          </p:nvPr>
        </p:nvSpPr>
        <p:spPr>
          <a:xfrm>
            <a:off x="879764" y="304800"/>
            <a:ext cx="8229600" cy="1143000"/>
          </a:xfrm>
        </p:spPr>
        <p:txBody>
          <a:bodyPr/>
          <a:lstStyle/>
          <a:p>
            <a:pPr algn="l"/>
            <a:r>
              <a:rPr lang="en-US" altLang="en-US" b="1" dirty="0" smtClean="0"/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33348798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9415</TotalTime>
  <Words>2143</Words>
  <Application>Microsoft Office PowerPoint</Application>
  <PresentationFormat>On-screen Show (4:3)</PresentationFormat>
  <Paragraphs>470</Paragraphs>
  <Slides>57</Slides>
  <Notes>49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ＭＳ Ｐゴシック</vt:lpstr>
      <vt:lpstr>Arial</vt:lpstr>
      <vt:lpstr>Calibri</vt:lpstr>
      <vt:lpstr>Times New Roman</vt:lpstr>
      <vt:lpstr>Wingdings</vt:lpstr>
      <vt:lpstr>Office Theme</vt:lpstr>
      <vt:lpstr>Clip</vt:lpstr>
      <vt:lpstr>Motivational Interviewing (MI)  With Clients Resistant to Change  Mary T. Curtis, CAP</vt:lpstr>
      <vt:lpstr>Agenda</vt:lpstr>
      <vt:lpstr>How Does Behavior Change?</vt:lpstr>
      <vt:lpstr>Introspective Exercise</vt:lpstr>
      <vt:lpstr>PowerPoint Presentation</vt:lpstr>
      <vt:lpstr>PowerPoint Presentation</vt:lpstr>
      <vt:lpstr>Introspective Exercise</vt:lpstr>
      <vt:lpstr>Stages of Change</vt:lpstr>
      <vt:lpstr>Change</vt:lpstr>
      <vt:lpstr>Motivation </vt:lpstr>
      <vt:lpstr>Motivational Interviewing (MI) was developed in the late 1980’s by William Miller, PhD. and Stephen Rollnic, PhD.   MI is now an established evidence-based  practice in the treatment of individuals with substance use disorders.  </vt:lpstr>
      <vt:lpstr>Eight Stages in Learning MI</vt:lpstr>
      <vt:lpstr>“…a collaborative, person-centered form of guiding to elicit and strengthen motivation  for change.”    (Miller &amp; Rollnick, 2009)  </vt:lpstr>
      <vt:lpstr>Motivational Interviewing</vt:lpstr>
      <vt:lpstr>“…a collaborative, person-centered form of guiding to elicit and strengthen motivation for change.” </vt:lpstr>
      <vt:lpstr>The Spirit of MI</vt:lpstr>
      <vt:lpstr>Principles of MI</vt:lpstr>
      <vt:lpstr>PowerPoint Presentation</vt:lpstr>
      <vt:lpstr>   Therapeutic Alliance</vt:lpstr>
      <vt:lpstr>PowerPoint Presentation</vt:lpstr>
      <vt:lpstr>Necessary Qualities</vt:lpstr>
      <vt:lpstr>Necessary Qualities</vt:lpstr>
      <vt:lpstr>Therapists and Client Motivation </vt:lpstr>
      <vt:lpstr>The Professional’s Role</vt:lpstr>
      <vt:lpstr>MI Strategies</vt:lpstr>
      <vt:lpstr>PowerPoint Presentation</vt:lpstr>
      <vt:lpstr>Change Talk</vt:lpstr>
      <vt:lpstr>Change Talk</vt:lpstr>
      <vt:lpstr>PowerPoint Presentation</vt:lpstr>
      <vt:lpstr>Change Talk</vt:lpstr>
      <vt:lpstr>Change Talk</vt:lpstr>
      <vt:lpstr>Change Talk</vt:lpstr>
      <vt:lpstr>Eliciting Change Talk</vt:lpstr>
      <vt:lpstr>Resistance</vt:lpstr>
      <vt:lpstr>Resistance</vt:lpstr>
      <vt:lpstr>Resistance—Sustain Talk</vt:lpstr>
      <vt:lpstr>Resistance—Sustain Talk </vt:lpstr>
      <vt:lpstr>Resistance—Responding </vt:lpstr>
      <vt:lpstr>Summary</vt:lpstr>
      <vt:lpstr>Resistance—Responding </vt:lpstr>
      <vt:lpstr>Simple Reflection</vt:lpstr>
      <vt:lpstr>Double-Sided Reflection </vt:lpstr>
      <vt:lpstr>Double-Sided Reflection </vt:lpstr>
      <vt:lpstr>Amplified Reflection</vt:lpstr>
      <vt:lpstr>Amplified Reflection</vt:lpstr>
      <vt:lpstr>Strategic Techniques</vt:lpstr>
      <vt:lpstr>Shifting Focus</vt:lpstr>
      <vt:lpstr>Coming Alongside</vt:lpstr>
      <vt:lpstr>Emphasize Personal Choice &amp; Control </vt:lpstr>
      <vt:lpstr>Emphasize Personal Choice and Control </vt:lpstr>
      <vt:lpstr>Agreement With A Twist</vt:lpstr>
      <vt:lpstr>Agreement With A Twist</vt:lpstr>
      <vt:lpstr>Summary</vt:lpstr>
      <vt:lpstr>Strategies –  Elicit Change Talk</vt:lpstr>
      <vt:lpstr>Strategies – Decreasing Sustain-Talk</vt:lpstr>
      <vt:lpstr>Sources</vt:lpstr>
      <vt:lpstr>Why Motivational Interviewing?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 The Therapeutic Relationship  Mary T. Curtis</dc:title>
  <dc:creator>marytcurtis</dc:creator>
  <cp:lastModifiedBy>Mary Curtis</cp:lastModifiedBy>
  <cp:revision>491</cp:revision>
  <cp:lastPrinted>2014-06-19T21:17:20Z</cp:lastPrinted>
  <dcterms:created xsi:type="dcterms:W3CDTF">2013-04-24T01:31:44Z</dcterms:created>
  <dcterms:modified xsi:type="dcterms:W3CDTF">2014-07-01T11:25:43Z</dcterms:modified>
</cp:coreProperties>
</file>