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4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5AE17C7-B787-4E50-994D-5E804113A1E9}" type="datetime4">
              <a:rPr lang="en-US" smtClean="0"/>
              <a:pPr/>
              <a:t>October 22, 2013</a:t>
            </a:fld>
            <a:endParaRPr lang="en-US" dirty="0"/>
          </a:p>
        </p:txBody>
      </p:sp>
      <p:sp>
        <p:nvSpPr>
          <p:cNvPr id="17" name="Slide Number Placeholder 16"/>
          <p:cNvSpPr>
            <a:spLocks noGrp="1"/>
          </p:cNvSpPr>
          <p:nvPr>
            <p:ph type="sldNum" sz="quarter" idx="11"/>
          </p:nvPr>
        </p:nvSpPr>
        <p:spPr/>
        <p:txBody>
          <a:bodyPr/>
          <a:lstStyle/>
          <a:p>
            <a:fld id="{5744759D-0EFF-4FB2-9CCE-04E00944F0FE}" type="slidenum">
              <a:rPr lang="en-US" smtClean="0"/>
              <a:pPr/>
              <a:t>‹#›</a:t>
            </a:fld>
            <a:endParaRPr lang="en-US" dirty="0"/>
          </a:p>
        </p:txBody>
      </p:sp>
      <p:sp>
        <p:nvSpPr>
          <p:cNvPr id="19" name="Footer Placeholder 1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10/22/13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8995D68B-21AC-438B-BECE-4F17DA129F19}" type="datetime4">
              <a:rPr lang="en-US" smtClean="0"/>
              <a:pPr/>
              <a:t>October 22, 2013</a:t>
            </a:fld>
            <a:endParaRPr lang="en-US" dirty="0"/>
          </a:p>
        </p:txBody>
      </p:sp>
      <p:sp>
        <p:nvSpPr>
          <p:cNvPr id="12" name="Slide Number Placeholder 11"/>
          <p:cNvSpPr>
            <a:spLocks noGrp="1"/>
          </p:cNvSpPr>
          <p:nvPr>
            <p:ph type="sldNum" sz="quarter" idx="15"/>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679F0FCF-2EA5-4FF5-AF14-1CA9C8854AAB}" type="datetime4">
              <a:rPr lang="en-US" smtClean="0"/>
              <a:pPr/>
              <a:t>October 22, 2013</a:t>
            </a:fld>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F9E781C6-1634-4A56-B2BE-62150BE83935}" type="datetime4">
              <a:rPr lang="en-US" smtClean="0"/>
              <a:pPr/>
              <a:t>October 22, 2013</a:t>
            </a:fld>
            <a:endParaRPr lang="en-US" dirty="0"/>
          </a:p>
        </p:txBody>
      </p:sp>
      <p:sp>
        <p:nvSpPr>
          <p:cNvPr id="12" name="Slide Number Placeholder 11"/>
          <p:cNvSpPr>
            <a:spLocks noGrp="1"/>
          </p:cNvSpPr>
          <p:nvPr>
            <p:ph type="sldNum" sz="quarter" idx="16"/>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7"/>
          </p:nvPr>
        </p:nvSpPr>
        <p:spPr/>
        <p:txBody>
          <a:bodyPr/>
          <a:lstStyle/>
          <a:p>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A9372AC2-3C75-4F5F-A929-48958086FE36}" type="datetime4">
              <a:rPr lang="en-US" smtClean="0"/>
              <a:pPr/>
              <a:t>October 22, 2013</a:t>
            </a:fld>
            <a:endParaRPr lang="en-US" dirty="0"/>
          </a:p>
        </p:txBody>
      </p:sp>
      <p:sp>
        <p:nvSpPr>
          <p:cNvPr id="12" name="Slide Number Placeholder 11"/>
          <p:cNvSpPr>
            <a:spLocks noGrp="1"/>
          </p:cNvSpPr>
          <p:nvPr>
            <p:ph type="sldNum" sz="quarter" idx="17"/>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8"/>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7509CF4-4C1A-45DC-BADA-6EFF91CB9ABB}" type="datetime4">
              <a:rPr lang="en-US" smtClean="0"/>
              <a:pPr/>
              <a:t>October 22, 2013</a:t>
            </a:fld>
            <a:endParaRPr lang="en-US" dirty="0"/>
          </a:p>
        </p:txBody>
      </p:sp>
      <p:sp>
        <p:nvSpPr>
          <p:cNvPr id="16" name="Slide Number Placeholder 15"/>
          <p:cNvSpPr>
            <a:spLocks noGrp="1"/>
          </p:cNvSpPr>
          <p:nvPr>
            <p:ph type="sldNum" sz="quarter" idx="11"/>
          </p:nvPr>
        </p:nvSpPr>
        <p:spPr/>
        <p:txBody>
          <a:bodyPr/>
          <a:lstStyle/>
          <a:p>
            <a:fld id="{5744759D-0EFF-4FB2-9CCE-04E00944F0FE}"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53951C0-B478-4858-ABC7-96406A1C0480}" type="datetime4">
              <a:rPr lang="en-US" smtClean="0"/>
              <a:pPr/>
              <a:t>October 22, 2013</a:t>
            </a:fld>
            <a:endParaRPr lang="en-US" dirty="0"/>
          </a:p>
        </p:txBody>
      </p:sp>
      <p:sp>
        <p:nvSpPr>
          <p:cNvPr id="8" name="Slide Number Placeholder 7"/>
          <p:cNvSpPr>
            <a:spLocks noGrp="1"/>
          </p:cNvSpPr>
          <p:nvPr>
            <p:ph type="sldNum" sz="quarter" idx="11"/>
          </p:nvPr>
        </p:nvSpPr>
        <p:spPr/>
        <p:txBody>
          <a:bodyPr/>
          <a:lstStyle/>
          <a:p>
            <a:fld id="{5744759D-0EFF-4FB2-9CCE-04E00944F0FE}"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867641A-9D94-4BD6-862F-F651067079BC}" type="datetime4">
              <a:rPr lang="en-US" smtClean="0"/>
              <a:pPr/>
              <a:t>October 22, 2013</a:t>
            </a:fld>
            <a:endParaRPr lang="en-US" dirty="0"/>
          </a:p>
        </p:txBody>
      </p:sp>
      <p:sp>
        <p:nvSpPr>
          <p:cNvPr id="19" name="Slide Number Placeholder 18"/>
          <p:cNvSpPr>
            <a:spLocks noGrp="1"/>
          </p:cNvSpPr>
          <p:nvPr>
            <p:ph type="sldNum" sz="quarter" idx="16"/>
          </p:nvPr>
        </p:nvSpPr>
        <p:spPr/>
        <p:txBody>
          <a:bodyPr/>
          <a:lstStyle/>
          <a:p>
            <a:fld id="{5744759D-0EFF-4FB2-9CCE-04E00944F0FE}" type="slidenum">
              <a:rPr lang="en-US" smtClean="0"/>
              <a:pPr/>
              <a:t>‹#›</a:t>
            </a:fld>
            <a:endParaRPr lang="en-US" dirty="0"/>
          </a:p>
        </p:txBody>
      </p:sp>
      <p:sp>
        <p:nvSpPr>
          <p:cNvPr id="23" name="Footer Placeholder 22"/>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D74F0C02-0EF4-4745-9D82-E8D3F59464E3}" type="datetime4">
              <a:rPr lang="en-US" smtClean="0"/>
              <a:pPr/>
              <a:t>October 22, 2013</a:t>
            </a:fld>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87367800-479D-41B0-B3F2-2DCE95BA1381}" type="datetime4">
              <a:rPr lang="en-US" smtClean="0"/>
              <a:pPr/>
              <a:t>October 22, 2013</a:t>
            </a:fld>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744759D-0EFF-4FB2-9CCE-04E00944F0FE}" type="slidenum">
              <a:rPr lang="en-US" smtClean="0"/>
              <a:pPr/>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hf sldNum="0" hdr="0" ftr="0" dt="0"/>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Presentation by Ariel Sheen</a:t>
            </a:r>
            <a:endParaRPr lang="en-US" dirty="0"/>
          </a:p>
        </p:txBody>
      </p:sp>
      <p:sp>
        <p:nvSpPr>
          <p:cNvPr id="3" name="Title 2"/>
          <p:cNvSpPr>
            <a:spLocks noGrp="1"/>
          </p:cNvSpPr>
          <p:nvPr>
            <p:ph type="title"/>
          </p:nvPr>
        </p:nvSpPr>
        <p:spPr>
          <a:xfrm>
            <a:off x="0" y="931293"/>
            <a:ext cx="9144000" cy="599440"/>
          </a:xfrm>
        </p:spPr>
        <p:txBody>
          <a:bodyPr>
            <a:noAutofit/>
          </a:bodyPr>
          <a:lstStyle/>
          <a:p>
            <a:r>
              <a:rPr lang="en-US"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Policy-Making in EMU: Strategies, Rules and Discretion</a:t>
            </a:r>
            <a:endParaRPr lang="en-US" b="0" cap="non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223115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In March 2005, the EU Council of Economics and Finance Ministers agreed to changes in the Stability and Growth Pact that comprised of three elements.</a:t>
            </a:r>
          </a:p>
          <a:p>
            <a:pPr marL="514350" indent="-514350">
              <a:buAutoNum type="arabicPeriod"/>
            </a:pPr>
            <a:r>
              <a:rPr lang="en-US" sz="2800" dirty="0" smtClean="0"/>
              <a:t>New arrangements to improve national governance and ownership of the fiscal framework.</a:t>
            </a:r>
          </a:p>
          <a:p>
            <a:pPr marL="514350" indent="-514350">
              <a:buAutoNum type="arabicPeriod"/>
            </a:pPr>
            <a:r>
              <a:rPr lang="en-US" sz="2800" dirty="0" smtClean="0"/>
              <a:t>Strengthening of the provisions which prevent the emergence of excessive deficits.</a:t>
            </a:r>
          </a:p>
          <a:p>
            <a:pPr marL="514350" indent="-514350">
              <a:buAutoNum type="arabicPeriod"/>
            </a:pPr>
            <a:r>
              <a:rPr lang="en-US" sz="2800" dirty="0" smtClean="0"/>
              <a:t>Increased flexibility of the Pact’s “corrective arm”.</a:t>
            </a:r>
            <a:endParaRPr lang="en-US" sz="2800" dirty="0"/>
          </a:p>
        </p:txBody>
      </p:sp>
      <p:sp>
        <p:nvSpPr>
          <p:cNvPr id="3" name="Title 2"/>
          <p:cNvSpPr>
            <a:spLocks noGrp="1"/>
          </p:cNvSpPr>
          <p:nvPr>
            <p:ph type="title"/>
          </p:nvPr>
        </p:nvSpPr>
        <p:spPr/>
        <p:txBody>
          <a:bodyPr/>
          <a:lstStyle/>
          <a:p>
            <a:r>
              <a:rPr lang="en-US" dirty="0" smtClean="0"/>
              <a:t>New Rules</a:t>
            </a:r>
            <a:endParaRPr lang="en-US" dirty="0"/>
          </a:p>
        </p:txBody>
      </p:sp>
    </p:spTree>
    <p:extLst>
      <p:ext uri="{BB962C8B-B14F-4D97-AF65-F5344CB8AC3E}">
        <p14:creationId xmlns:p14="http://schemas.microsoft.com/office/powerpoint/2010/main" val="367794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2400" dirty="0" smtClean="0"/>
              <a:t>Wait and see what happens, I’m writing this in 2006! </a:t>
            </a:r>
          </a:p>
          <a:p>
            <a:endParaRPr lang="en-US" sz="2400" dirty="0"/>
          </a:p>
          <a:p>
            <a:r>
              <a:rPr lang="en-US" sz="2400" dirty="0" smtClean="0"/>
              <a:t>There is a clear implementation gap that needs to be closed if aforementioned rules are to be considered legitimate. Furthermore if the Lisbon Strategy,</a:t>
            </a:r>
            <a:r>
              <a:rPr lang="en-US" sz="2400" dirty="0"/>
              <a:t> </a:t>
            </a:r>
            <a:r>
              <a:rPr lang="en-US" sz="2400" dirty="0" smtClean="0"/>
              <a:t>“the plan for creating the most </a:t>
            </a:r>
            <a:r>
              <a:rPr lang="en-US" sz="2400" dirty="0"/>
              <a:t>competitive and dynamic knowledge-based economy in the world </a:t>
            </a:r>
            <a:r>
              <a:rPr lang="en-US" sz="2400" dirty="0" smtClean="0"/>
              <a:t>that is also capable </a:t>
            </a:r>
            <a:r>
              <a:rPr lang="en-US" sz="2400" dirty="0"/>
              <a:t>of sustainable economic growth with more and better jobs and greater social cohesion", </a:t>
            </a:r>
            <a:r>
              <a:rPr lang="en-US" sz="2400" dirty="0" smtClean="0"/>
              <a:t>is to be achieved than policy makers in member states need to adopt neoliberal policies at a faster pace.</a:t>
            </a:r>
            <a:endParaRPr lang="en-US" sz="2400" dirty="0"/>
          </a:p>
        </p:txBody>
      </p:sp>
      <p:sp>
        <p:nvSpPr>
          <p:cNvPr id="3" name="Title 2"/>
          <p:cNvSpPr>
            <a:spLocks noGrp="1"/>
          </p:cNvSpPr>
          <p:nvPr>
            <p:ph type="title"/>
          </p:nvPr>
        </p:nvSpPr>
        <p:spPr/>
        <p:txBody>
          <a:bodyPr/>
          <a:lstStyle/>
          <a:p>
            <a:r>
              <a:rPr lang="en-US" dirty="0" smtClean="0"/>
              <a:t>Do these rules really rule?</a:t>
            </a:r>
            <a:endParaRPr lang="en-US" dirty="0"/>
          </a:p>
        </p:txBody>
      </p:sp>
    </p:spTree>
    <p:extLst>
      <p:ext uri="{BB962C8B-B14F-4D97-AF65-F5344CB8AC3E}">
        <p14:creationId xmlns:p14="http://schemas.microsoft.com/office/powerpoint/2010/main" val="2801826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Yes. </a:t>
            </a:r>
          </a:p>
          <a:p>
            <a:endParaRPr lang="en-US" smtClean="0"/>
          </a:p>
          <a:p>
            <a:r>
              <a:rPr lang="en-US" smtClean="0"/>
              <a:t>“The </a:t>
            </a:r>
            <a:r>
              <a:rPr lang="en-US" dirty="0" smtClean="0"/>
              <a:t>ECB’s monetary policy has effectively succeeded in maintaining price stability in the euro area as a whole, thus establishing a necessary condition which is essential for sustainable economic growth. The performance of a number of countries in the euro area </a:t>
            </a:r>
            <a:r>
              <a:rPr lang="en-US" dirty="0" err="1" smtClean="0"/>
              <a:t>provies</a:t>
            </a:r>
            <a:r>
              <a:rPr lang="en-US" dirty="0" smtClean="0"/>
              <a:t> telling evidence that the overall policy framework – with its </a:t>
            </a:r>
            <a:r>
              <a:rPr lang="en-US" dirty="0" err="1" smtClean="0"/>
              <a:t>combinatino</a:t>
            </a:r>
            <a:r>
              <a:rPr lang="en-US" dirty="0" smtClean="0"/>
              <a:t> of strategies, rules and constrained discretion – is capable of delivers robust non-inflationary growth in the Member States, provided that appropriate fiscal and structural policies are implemented effectively” (37).</a:t>
            </a:r>
            <a:endParaRPr lang="en-US" dirty="0"/>
          </a:p>
        </p:txBody>
      </p:sp>
      <p:sp>
        <p:nvSpPr>
          <p:cNvPr id="3" name="Title 2"/>
          <p:cNvSpPr>
            <a:spLocks noGrp="1"/>
          </p:cNvSpPr>
          <p:nvPr>
            <p:ph type="title"/>
          </p:nvPr>
        </p:nvSpPr>
        <p:spPr/>
        <p:txBody>
          <a:bodyPr/>
          <a:lstStyle/>
          <a:p>
            <a:r>
              <a:rPr lang="en-US" dirty="0" smtClean="0"/>
              <a:t>Do these Rules generally rule?</a:t>
            </a:r>
            <a:endParaRPr lang="en-US" dirty="0"/>
          </a:p>
        </p:txBody>
      </p:sp>
    </p:spTree>
    <p:extLst>
      <p:ext uri="{BB962C8B-B14F-4D97-AF65-F5344CB8AC3E}">
        <p14:creationId xmlns:p14="http://schemas.microsoft.com/office/powerpoint/2010/main" val="147835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Primary Policy Goal</a:t>
            </a:r>
          </a:p>
          <a:p>
            <a:r>
              <a:rPr lang="en-US" dirty="0" smtClean="0"/>
              <a:t>Strategic Policy Goal</a:t>
            </a:r>
          </a:p>
          <a:p>
            <a:r>
              <a:rPr lang="en-US" dirty="0" smtClean="0"/>
              <a:t>Strategic Policy Rule</a:t>
            </a:r>
          </a:p>
          <a:p>
            <a:r>
              <a:rPr lang="en-US" dirty="0" smtClean="0"/>
              <a:t>Strategic Policy Formulation Foal</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11460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Price stability</a:t>
            </a:r>
          </a:p>
          <a:p>
            <a:r>
              <a:rPr lang="en-US" sz="2800" dirty="0" smtClean="0"/>
              <a:t>Central Bank Independence</a:t>
            </a:r>
          </a:p>
          <a:p>
            <a:r>
              <a:rPr lang="en-US" sz="2800" dirty="0" smtClean="0"/>
              <a:t>Sound Public Finances for Sustainable Growth</a:t>
            </a:r>
          </a:p>
          <a:p>
            <a:r>
              <a:rPr lang="en-US" sz="2800" dirty="0" smtClean="0"/>
              <a:t>Comprehensible Strategic Policy Rules</a:t>
            </a:r>
          </a:p>
          <a:p>
            <a:endParaRPr lang="en-US" sz="2800" dirty="0"/>
          </a:p>
          <a:p>
            <a:endParaRPr lang="en-US" sz="2800" dirty="0"/>
          </a:p>
        </p:txBody>
      </p:sp>
      <p:sp>
        <p:nvSpPr>
          <p:cNvPr id="3" name="Title 2"/>
          <p:cNvSpPr>
            <a:spLocks noGrp="1"/>
          </p:cNvSpPr>
          <p:nvPr>
            <p:ph type="title"/>
          </p:nvPr>
        </p:nvSpPr>
        <p:spPr/>
        <p:txBody>
          <a:bodyPr/>
          <a:lstStyle/>
          <a:p>
            <a:r>
              <a:rPr lang="en-US" dirty="0" smtClean="0"/>
              <a:t>Primary Policy Goals	</a:t>
            </a:r>
            <a:endParaRPr lang="en-US" dirty="0"/>
          </a:p>
        </p:txBody>
      </p:sp>
    </p:spTree>
    <p:extLst>
      <p:ext uri="{BB962C8B-B14F-4D97-AF65-F5344CB8AC3E}">
        <p14:creationId xmlns:p14="http://schemas.microsoft.com/office/powerpoint/2010/main" val="2133026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a:t>
            </a:r>
            <a:r>
              <a:rPr lang="en-US" sz="2800" dirty="0" err="1" smtClean="0"/>
              <a:t>Analysing</a:t>
            </a:r>
            <a:r>
              <a:rPr lang="en-US" sz="2800" dirty="0" smtClean="0"/>
              <a:t> all available information carefully and continuously in order to arrive at a comprehensive assessment of developments, of the shocks to the economy, and of the </a:t>
            </a:r>
            <a:r>
              <a:rPr lang="en-US" sz="2800" dirty="0" err="1" smtClean="0"/>
              <a:t>assoicated</a:t>
            </a:r>
            <a:r>
              <a:rPr lang="en-US" sz="2800" dirty="0" smtClean="0"/>
              <a:t> risks to price stability.”</a:t>
            </a:r>
          </a:p>
          <a:p>
            <a:endParaRPr lang="en-US" sz="2800" dirty="0"/>
          </a:p>
          <a:p>
            <a:r>
              <a:rPr lang="en-US" sz="2800" dirty="0" smtClean="0"/>
              <a:t>This is accomplished in an atmosphere of limited transparency by the Governing Council in order to maximize price stability.</a:t>
            </a:r>
            <a:endParaRPr lang="en-US" sz="2800" dirty="0"/>
          </a:p>
        </p:txBody>
      </p:sp>
      <p:sp>
        <p:nvSpPr>
          <p:cNvPr id="3" name="Title 2"/>
          <p:cNvSpPr>
            <a:spLocks noGrp="1"/>
          </p:cNvSpPr>
          <p:nvPr>
            <p:ph type="title"/>
          </p:nvPr>
        </p:nvSpPr>
        <p:spPr>
          <a:xfrm>
            <a:off x="2514600" y="975360"/>
            <a:ext cx="4114800" cy="701040"/>
          </a:xfrm>
        </p:spPr>
        <p:txBody>
          <a:bodyPr/>
          <a:lstStyle/>
          <a:p>
            <a:r>
              <a:rPr lang="en-US" dirty="0" smtClean="0"/>
              <a:t>Strategic Policy Goal</a:t>
            </a:r>
            <a:endParaRPr lang="en-US" dirty="0"/>
          </a:p>
        </p:txBody>
      </p:sp>
    </p:spTree>
    <p:extLst>
      <p:ext uri="{BB962C8B-B14F-4D97-AF65-F5344CB8AC3E}">
        <p14:creationId xmlns:p14="http://schemas.microsoft.com/office/powerpoint/2010/main" val="1949429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a:t>Presuming that monetary policy should be made conditional on the circumstances</a:t>
            </a:r>
            <a:r>
              <a:rPr lang="en-US" sz="2800" dirty="0" smtClean="0"/>
              <a:t>. Medium-term orientation allows for a gradual response to come economic shocks. </a:t>
            </a:r>
          </a:p>
          <a:p>
            <a:endParaRPr lang="en-US" sz="2800" dirty="0"/>
          </a:p>
          <a:p>
            <a:r>
              <a:rPr lang="en-US" sz="2800" dirty="0" smtClean="0"/>
              <a:t>Precise policy formulation depends on the nature of the volatility, allowing for some political discretion. Inflation is the target, but there are many ways of achieving that.</a:t>
            </a:r>
            <a:endParaRPr lang="en-US" sz="2800" dirty="0"/>
          </a:p>
        </p:txBody>
      </p:sp>
      <p:sp>
        <p:nvSpPr>
          <p:cNvPr id="3" name="Title 2"/>
          <p:cNvSpPr>
            <a:spLocks noGrp="1"/>
          </p:cNvSpPr>
          <p:nvPr>
            <p:ph type="title"/>
          </p:nvPr>
        </p:nvSpPr>
        <p:spPr/>
        <p:txBody>
          <a:bodyPr/>
          <a:lstStyle/>
          <a:p>
            <a:r>
              <a:rPr lang="en-US" dirty="0" smtClean="0"/>
              <a:t>Strategic Policy Rule</a:t>
            </a:r>
            <a:endParaRPr lang="en-US" dirty="0"/>
          </a:p>
        </p:txBody>
      </p:sp>
    </p:spTree>
    <p:extLst>
      <p:ext uri="{BB962C8B-B14F-4D97-AF65-F5344CB8AC3E}">
        <p14:creationId xmlns:p14="http://schemas.microsoft.com/office/powerpoint/2010/main" val="274043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sz="2800" dirty="0" smtClean="0"/>
              <a:t>By prioritizing neither “economic analysis” or “monetary analysis”, but using both of these as pillars from which to arrive at a robust policy assessment of the conditions in an eclectic manner reduces risks to creating price instability. </a:t>
            </a:r>
            <a:r>
              <a:rPr lang="en-US" dirty="0" smtClean="0"/>
              <a:t> </a:t>
            </a:r>
          </a:p>
          <a:p>
            <a:endParaRPr lang="en-US" dirty="0"/>
          </a:p>
          <a:p>
            <a:r>
              <a:rPr lang="en-US" sz="2800" dirty="0" smtClean="0"/>
              <a:t>The rule is not that there are no rules, but that all knowledge is imperfect and thus decisions made by policy making bodies are not unduly limited by either method. </a:t>
            </a:r>
            <a:endParaRPr lang="en-US" sz="2800" dirty="0"/>
          </a:p>
        </p:txBody>
      </p:sp>
      <p:sp>
        <p:nvSpPr>
          <p:cNvPr id="3" name="Title 2"/>
          <p:cNvSpPr>
            <a:spLocks noGrp="1"/>
          </p:cNvSpPr>
          <p:nvPr>
            <p:ph type="title"/>
          </p:nvPr>
        </p:nvSpPr>
        <p:spPr/>
        <p:txBody>
          <a:bodyPr/>
          <a:lstStyle/>
          <a:p>
            <a:r>
              <a:rPr lang="en-US" dirty="0" smtClean="0"/>
              <a:t>Strategic Policy Formulation Rule</a:t>
            </a:r>
            <a:endParaRPr lang="en-US" dirty="0"/>
          </a:p>
        </p:txBody>
      </p:sp>
    </p:spTree>
    <p:extLst>
      <p:ext uri="{BB962C8B-B14F-4D97-AF65-F5344CB8AC3E}">
        <p14:creationId xmlns:p14="http://schemas.microsoft.com/office/powerpoint/2010/main" val="2462177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Overly simplistic assessment of markets using the k-percent rule, or key variables related to a single object or pre-chosen basket of objects.</a:t>
            </a:r>
          </a:p>
          <a:p>
            <a:endParaRPr lang="en-US" sz="2800" dirty="0"/>
          </a:p>
          <a:p>
            <a:r>
              <a:rPr lang="en-US" sz="2800" dirty="0" smtClean="0"/>
              <a:t>“Such rules are not well suited to the formulation of the monetary policy in the EU area… as they don’t accommodate money demand shocks… or structural change and innovation in </a:t>
            </a:r>
            <a:r>
              <a:rPr lang="en-US" sz="2800" dirty="0" err="1" smtClean="0"/>
              <a:t>finacial</a:t>
            </a:r>
            <a:r>
              <a:rPr lang="en-US" sz="2800" dirty="0" smtClean="0"/>
              <a:t> markets.” (28)</a:t>
            </a:r>
            <a:endParaRPr lang="en-US" sz="2800" dirty="0"/>
          </a:p>
        </p:txBody>
      </p:sp>
      <p:sp>
        <p:nvSpPr>
          <p:cNvPr id="3" name="Title 2"/>
          <p:cNvSpPr>
            <a:spLocks noGrp="1"/>
          </p:cNvSpPr>
          <p:nvPr>
            <p:ph type="title"/>
          </p:nvPr>
        </p:nvSpPr>
        <p:spPr/>
        <p:txBody>
          <a:bodyPr>
            <a:normAutofit fontScale="90000"/>
          </a:bodyPr>
          <a:lstStyle/>
          <a:p>
            <a:r>
              <a:rPr lang="en-US" dirty="0" smtClean="0"/>
              <a:t>Excluded Rules for Strategic Policy Formulation</a:t>
            </a:r>
            <a:endParaRPr lang="en-US" dirty="0"/>
          </a:p>
        </p:txBody>
      </p:sp>
    </p:spTree>
    <p:extLst>
      <p:ext uri="{BB962C8B-B14F-4D97-AF65-F5344CB8AC3E}">
        <p14:creationId xmlns:p14="http://schemas.microsoft.com/office/powerpoint/2010/main" val="302481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The need to create an predictable environment in order to enhance policy effectiveness and credibility avoids perception of uncertainty in the market and bolsters confidence in the monetary policy transmission process.</a:t>
            </a:r>
          </a:p>
          <a:p>
            <a:endParaRPr lang="en-US" sz="2800" dirty="0" smtClean="0"/>
          </a:p>
          <a:p>
            <a:r>
              <a:rPr lang="en-US" sz="2800" dirty="0" smtClean="0"/>
              <a:t>This is the discretionary aspect of the policy formulation rule which, being EMU managed, increases benefits and spreads out risks across the EU area. </a:t>
            </a:r>
            <a:endParaRPr lang="en-US" sz="2800" dirty="0"/>
          </a:p>
          <a:p>
            <a:endParaRPr lang="en-US" sz="2800" dirty="0"/>
          </a:p>
        </p:txBody>
      </p:sp>
      <p:sp>
        <p:nvSpPr>
          <p:cNvPr id="3" name="Title 2"/>
          <p:cNvSpPr>
            <a:spLocks noGrp="1"/>
          </p:cNvSpPr>
          <p:nvPr>
            <p:ph type="title"/>
          </p:nvPr>
        </p:nvSpPr>
        <p:spPr/>
        <p:txBody>
          <a:bodyPr>
            <a:normAutofit fontScale="90000"/>
          </a:bodyPr>
          <a:lstStyle/>
          <a:p>
            <a:r>
              <a:rPr lang="en-US" dirty="0" smtClean="0"/>
              <a:t>Included factors in Strategic Policy formulation</a:t>
            </a:r>
            <a:endParaRPr lang="en-US" dirty="0"/>
          </a:p>
        </p:txBody>
      </p:sp>
    </p:spTree>
    <p:extLst>
      <p:ext uri="{BB962C8B-B14F-4D97-AF65-F5344CB8AC3E}">
        <p14:creationId xmlns:p14="http://schemas.microsoft.com/office/powerpoint/2010/main" val="165372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2400" dirty="0" smtClean="0"/>
              <a:t>This fiscal framework, largely based on the rules in the Maastricht Treats and the Stability and Growth Pact gave the directive to keep government deficits close to or below 3% had been breached multiple times by core and peripheral countries. This has led critics to state there should be a new and better set of fiscal rules with some degree of enforceability.  </a:t>
            </a:r>
          </a:p>
          <a:p>
            <a:endParaRPr lang="en-US" sz="2400" dirty="0"/>
          </a:p>
          <a:p>
            <a:r>
              <a:rPr lang="en-US" sz="2400" dirty="0" smtClean="0"/>
              <a:t>Another words, there’s a need for fiscal rules not only to be simple, transparent and consistent with a limited degree of flexibility but also enforceable.</a:t>
            </a:r>
            <a:endParaRPr lang="en-US" sz="2400" dirty="0"/>
          </a:p>
        </p:txBody>
      </p:sp>
      <p:sp>
        <p:nvSpPr>
          <p:cNvPr id="3" name="Title 2"/>
          <p:cNvSpPr>
            <a:spLocks noGrp="1"/>
          </p:cNvSpPr>
          <p:nvPr>
            <p:ph type="title"/>
          </p:nvPr>
        </p:nvSpPr>
        <p:spPr/>
        <p:txBody>
          <a:bodyPr/>
          <a:lstStyle/>
          <a:p>
            <a:r>
              <a:rPr lang="en-US" dirty="0" smtClean="0"/>
              <a:t>And when Rules are Broken?</a:t>
            </a:r>
            <a:endParaRPr lang="en-US" dirty="0"/>
          </a:p>
        </p:txBody>
      </p:sp>
    </p:spTree>
    <p:extLst>
      <p:ext uri="{BB962C8B-B14F-4D97-AF65-F5344CB8AC3E}">
        <p14:creationId xmlns:p14="http://schemas.microsoft.com/office/powerpoint/2010/main" val="3053052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 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Tie.thmx</Template>
  <TotalTime>82</TotalTime>
  <Words>748</Words>
  <Application>Microsoft Macintosh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Black Tie</vt:lpstr>
      <vt:lpstr>Policy-Making in EMU: Strategies, Rules and Discretion</vt:lpstr>
      <vt:lpstr>PowerPoint Presentation</vt:lpstr>
      <vt:lpstr>Primary Policy Goals </vt:lpstr>
      <vt:lpstr>Strategic Policy Goal</vt:lpstr>
      <vt:lpstr>Strategic Policy Rule</vt:lpstr>
      <vt:lpstr>Strategic Policy Formulation Rule</vt:lpstr>
      <vt:lpstr>Excluded Rules for Strategic Policy Formulation</vt:lpstr>
      <vt:lpstr>Included factors in Strategic Policy formulation</vt:lpstr>
      <vt:lpstr>And when Rules are Broken?</vt:lpstr>
      <vt:lpstr>New Rules</vt:lpstr>
      <vt:lpstr>Do these rules really rule?</vt:lpstr>
      <vt:lpstr>Do these Rules generally rule?</vt:lpstr>
    </vt:vector>
  </TitlesOfParts>
  <Company>Internationalists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Policy-Making in EMU: Strategies, Rules and Discretion</dc:title>
  <dc:creator>Ariel Sheen</dc:creator>
  <cp:lastModifiedBy>Ariel Sheen</cp:lastModifiedBy>
  <cp:revision>10</cp:revision>
  <dcterms:created xsi:type="dcterms:W3CDTF">2013-10-22T15:07:08Z</dcterms:created>
  <dcterms:modified xsi:type="dcterms:W3CDTF">2013-10-22T16:29:27Z</dcterms:modified>
</cp:coreProperties>
</file>